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7B15-26F2-483C-8F11-5323CB9DE45D}" type="datetimeFigureOut">
              <a:rPr lang="es-CL" smtClean="0"/>
              <a:t>06-02-23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0FCEC60-C29F-4D34-80C8-4A4DC69A5D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210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7B15-26F2-483C-8F11-5323CB9DE45D}" type="datetimeFigureOut">
              <a:rPr lang="es-CL" smtClean="0"/>
              <a:t>06-02-23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EC60-C29F-4D34-80C8-4A4DC69A5D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98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7B15-26F2-483C-8F11-5323CB9DE45D}" type="datetimeFigureOut">
              <a:rPr lang="es-CL" smtClean="0"/>
              <a:t>06-02-23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EC60-C29F-4D34-80C8-4A4DC69A5D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5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7B15-26F2-483C-8F11-5323CB9DE45D}" type="datetimeFigureOut">
              <a:rPr lang="es-CL" smtClean="0"/>
              <a:t>06-02-23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EC60-C29F-4D34-80C8-4A4DC69A5D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40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BBC7B15-26F2-483C-8F11-5323CB9DE45D}" type="datetimeFigureOut">
              <a:rPr lang="es-CL" smtClean="0"/>
              <a:t>06-02-23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0FCEC60-C29F-4D34-80C8-4A4DC69A5D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269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7B15-26F2-483C-8F11-5323CB9DE45D}" type="datetimeFigureOut">
              <a:rPr lang="es-CL" smtClean="0"/>
              <a:t>06-02-23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EC60-C29F-4D34-80C8-4A4DC69A5D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043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7B15-26F2-483C-8F11-5323CB9DE45D}" type="datetimeFigureOut">
              <a:rPr lang="es-CL" smtClean="0"/>
              <a:t>06-02-23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EC60-C29F-4D34-80C8-4A4DC69A5D81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9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7B15-26F2-483C-8F11-5323CB9DE45D}" type="datetimeFigureOut">
              <a:rPr lang="es-CL" smtClean="0"/>
              <a:t>06-02-23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EC60-C29F-4D34-80C8-4A4DC69A5D81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7B15-26F2-483C-8F11-5323CB9DE45D}" type="datetimeFigureOut">
              <a:rPr lang="es-CL" smtClean="0"/>
              <a:t>06-02-23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EC60-C29F-4D34-80C8-4A4DC69A5D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023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7B15-26F2-483C-8F11-5323CB9DE45D}" type="datetimeFigureOut">
              <a:rPr lang="es-CL" smtClean="0"/>
              <a:t>06-02-23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EC60-C29F-4D34-80C8-4A4DC69A5D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866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7B15-26F2-483C-8F11-5323CB9DE45D}" type="datetimeFigureOut">
              <a:rPr lang="es-CL" smtClean="0"/>
              <a:t>06-02-23</a:t>
            </a:fld>
            <a:endParaRPr lang="es-C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EC60-C29F-4D34-80C8-4A4DC69A5D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699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BBC7B15-26F2-483C-8F11-5323CB9DE45D}" type="datetimeFigureOut">
              <a:rPr lang="es-CL" smtClean="0"/>
              <a:t>06-02-23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0FCEC60-C29F-4D34-80C8-4A4DC69A5D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114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91A9D-0BB8-83CC-D795-063B575A5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907" y="940158"/>
            <a:ext cx="9144000" cy="2387600"/>
          </a:xfrm>
        </p:spPr>
        <p:txBody>
          <a:bodyPr/>
          <a:lstStyle/>
          <a:p>
            <a:r>
              <a:rPr lang="es-ES" dirty="0"/>
              <a:t>Propuesta nueva Ley de Pesca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952F78-C642-CABB-4ECC-AACE07763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4580" y="5109290"/>
            <a:ext cx="9144000" cy="1655762"/>
          </a:xfrm>
        </p:spPr>
        <p:txBody>
          <a:bodyPr/>
          <a:lstStyle/>
          <a:p>
            <a:r>
              <a:rPr lang="es-ES" dirty="0" err="1"/>
              <a:t>Febupesca</a:t>
            </a:r>
            <a:endParaRPr lang="es-ES" dirty="0"/>
          </a:p>
          <a:p>
            <a:r>
              <a:rPr lang="es-ES" dirty="0"/>
              <a:t>Región de Tarapacá</a:t>
            </a:r>
          </a:p>
          <a:p>
            <a:r>
              <a:rPr lang="es-ES" dirty="0"/>
              <a:t>23 de diciembre del 2022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570D54-84A3-E65C-BBDD-AF47A39E0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763" y="2922082"/>
            <a:ext cx="2232474" cy="2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7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DF44FD3-5611-1D5C-C1C9-9E5802CFE5A4}"/>
              </a:ext>
            </a:extLst>
          </p:cNvPr>
          <p:cNvSpPr txBox="1"/>
          <p:nvPr/>
        </p:nvSpPr>
        <p:spPr>
          <a:xfrm>
            <a:off x="1133134" y="312137"/>
            <a:ext cx="930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Propuestas de principios generales mínimos para una nueva Ley de pesca</a:t>
            </a:r>
            <a:endParaRPr lang="es-CL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EFC10F-3AD9-7D6E-30E8-19A62F78E767}"/>
              </a:ext>
            </a:extLst>
          </p:cNvPr>
          <p:cNvSpPr txBox="1"/>
          <p:nvPr/>
        </p:nvSpPr>
        <p:spPr>
          <a:xfrm>
            <a:off x="842963" y="1054948"/>
            <a:ext cx="5372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Ser una actividad sostenible (económico, ambiental y social).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986114-DB8D-8EDE-3100-A85767E44677}"/>
              </a:ext>
            </a:extLst>
          </p:cNvPr>
          <p:cNvSpPr txBox="1"/>
          <p:nvPr/>
        </p:nvSpPr>
        <p:spPr>
          <a:xfrm>
            <a:off x="842963" y="1990134"/>
            <a:ext cx="5372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L" sz="2000" dirty="0">
                <a:solidFill>
                  <a:schemeClr val="bg1"/>
                </a:solidFill>
              </a:rPr>
              <a:t>Mantener Enfoques precautorio y ecosistémico.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7D8775-4029-FC5E-19AD-BA5C641C5BC2}"/>
              </a:ext>
            </a:extLst>
          </p:cNvPr>
          <p:cNvSpPr txBox="1"/>
          <p:nvPr/>
        </p:nvSpPr>
        <p:spPr>
          <a:xfrm>
            <a:off x="842963" y="3075057"/>
            <a:ext cx="5372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L" sz="2000" dirty="0">
                <a:solidFill>
                  <a:schemeClr val="bg1"/>
                </a:solidFill>
              </a:rPr>
              <a:t>Decisiones basadas en conocimiento, pero empleando criterios realistas.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1536E39-B605-1A43-041C-DC62D6DEA8BD}"/>
              </a:ext>
            </a:extLst>
          </p:cNvPr>
          <p:cNvSpPr txBox="1"/>
          <p:nvPr/>
        </p:nvSpPr>
        <p:spPr>
          <a:xfrm>
            <a:off x="6457948" y="1054948"/>
            <a:ext cx="5372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" sz="2000" dirty="0">
                <a:solidFill>
                  <a:schemeClr val="bg1"/>
                </a:solidFill>
              </a:rPr>
              <a:t>Institucionalidad moderna, cercana y con capacidad de dar respuestas oportunas.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B46982-953F-A804-B211-87D6E28E40D4}"/>
              </a:ext>
            </a:extLst>
          </p:cNvPr>
          <p:cNvSpPr txBox="1"/>
          <p:nvPr/>
        </p:nvSpPr>
        <p:spPr>
          <a:xfrm>
            <a:off x="6457948" y="1954616"/>
            <a:ext cx="535781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" sz="2000" dirty="0">
                <a:solidFill>
                  <a:schemeClr val="bg1"/>
                </a:solidFill>
              </a:rPr>
              <a:t>Adaptabilidad de las medidas de administración pesqueras.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68B1C0E-AC38-910E-CEE4-DC18F432904B}"/>
              </a:ext>
            </a:extLst>
          </p:cNvPr>
          <p:cNvSpPr txBox="1"/>
          <p:nvPr/>
        </p:nvSpPr>
        <p:spPr>
          <a:xfrm>
            <a:off x="857250" y="4195498"/>
            <a:ext cx="535781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Participación en la toma de decisión igualitaria entre sectores en las instancias de participación regional o </a:t>
            </a:r>
            <a:r>
              <a:rPr lang="es-ES" sz="2000" dirty="0" err="1">
                <a:solidFill>
                  <a:schemeClr val="bg1"/>
                </a:solidFill>
              </a:rPr>
              <a:t>macrozonal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524318C-7FF5-E1B3-B7DC-7CA2F1CEC07F}"/>
              </a:ext>
            </a:extLst>
          </p:cNvPr>
          <p:cNvSpPr txBox="1"/>
          <p:nvPr/>
        </p:nvSpPr>
        <p:spPr>
          <a:xfrm>
            <a:off x="6457949" y="4195498"/>
            <a:ext cx="535781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Transparencia en las decisiones y fundamentos para el manejo de las pesquerías.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Acceso a la información acorde con la realidad del país.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5A5D10E-003B-440F-07FD-80E473D12FC9}"/>
              </a:ext>
            </a:extLst>
          </p:cNvPr>
          <p:cNvSpPr txBox="1"/>
          <p:nvPr/>
        </p:nvSpPr>
        <p:spPr>
          <a:xfrm>
            <a:off x="6457949" y="3003398"/>
            <a:ext cx="53578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" sz="2000" dirty="0">
                <a:solidFill>
                  <a:schemeClr val="bg1"/>
                </a:solidFill>
              </a:rPr>
              <a:t>Facultades para la administración descentralizada. 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5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7BA6D5E-7479-BA89-979F-1AA461E2F345}"/>
              </a:ext>
            </a:extLst>
          </p:cNvPr>
          <p:cNvSpPr txBox="1"/>
          <p:nvPr/>
        </p:nvSpPr>
        <p:spPr>
          <a:xfrm>
            <a:off x="274508" y="166568"/>
            <a:ext cx="5328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Propuestas de contenido de ley de pesca</a:t>
            </a:r>
            <a:endParaRPr lang="es-CL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EB4654-B8F2-C315-C6A9-BB0E433A43C6}"/>
              </a:ext>
            </a:extLst>
          </p:cNvPr>
          <p:cNvSpPr txBox="1"/>
          <p:nvPr/>
        </p:nvSpPr>
        <p:spPr>
          <a:xfrm>
            <a:off x="563366" y="813764"/>
            <a:ext cx="110652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Manejo </a:t>
            </a:r>
            <a:r>
              <a:rPr lang="es-E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macrozonal</a:t>
            </a:r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/>
              <a:t>de las pesquerías con capacidad de decisión territorial.</a:t>
            </a:r>
            <a:endParaRPr lang="es-ES" strike="sngStrike" dirty="0"/>
          </a:p>
          <a:p>
            <a:pPr marL="342900" indent="-342900" algn="just">
              <a:buFont typeface="+mj-lt"/>
              <a:buAutoNum type="arabicPeriod"/>
            </a:pPr>
            <a:endParaRPr lang="es-ES" dirty="0"/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Consejos Zonales de Pesca deben asegurar la </a:t>
            </a:r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representación y/o ponderación igualitaria </a:t>
            </a:r>
            <a:r>
              <a:rPr lang="es-ES" dirty="0"/>
              <a:t>de los sectores pesqueros, sociales, institucionales y académicos. Respecto de los Consejos Zonales de Pesca, deberían establecerse un CZP por región. En el caso de Tarapacá está inserto en la macrozona Arica-Parinacota a Antofagasta. Esta situación impide que el Director(a) Zonal de Pesca atienda como corresponde a los actores de las actividades pesqueras (industriales y artesanales) y de acuicultura de la región. Como se trabaja hoy, se debe conciliar con las otras regiones, lo cual impide un manejo que de cuenta de las particularidades de Tarapacá.</a:t>
            </a:r>
          </a:p>
          <a:p>
            <a:pPr marL="342900" indent="-342900" algn="just">
              <a:buFont typeface="+mj-lt"/>
              <a:buAutoNum type="arabicPeriod"/>
            </a:pPr>
            <a:endParaRPr lang="es-ES" dirty="0"/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Se requiere que el </a:t>
            </a:r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acceso a la actividad pesquera</a:t>
            </a:r>
            <a:r>
              <a:rPr lang="es-ES" dirty="0"/>
              <a:t>, se simplifique para los hijos de pescadores que quieran ejercer y aquellos que ejercen la actividad pesquera históricamente pero no han podido regularizar su situación(Envejecimiento del sector y escasa renovación).</a:t>
            </a:r>
          </a:p>
          <a:p>
            <a:pPr marL="342900" indent="-342900" algn="just">
              <a:buFont typeface="+mj-lt"/>
              <a:buAutoNum type="arabicPeriod"/>
            </a:pPr>
            <a:endParaRPr lang="es-ES" dirty="0"/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Se debe procurar </a:t>
            </a:r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 acceso apropiado a los recursos </a:t>
            </a:r>
            <a:r>
              <a:rPr lang="es-ES" dirty="0"/>
              <a:t>a quienes realmente ejercen la actividad pesquera. Caducando a quienes no ejercen la actividad, debiendo declarar desembarques al menos 12 veces al año.</a:t>
            </a:r>
          </a:p>
          <a:p>
            <a:pPr marL="342900" indent="-342900" algn="just">
              <a:buFont typeface="+mj-lt"/>
              <a:buAutoNum type="arabicPeriod"/>
            </a:pPr>
            <a:endParaRPr lang="es-ES" dirty="0"/>
          </a:p>
          <a:p>
            <a:pPr marL="342900" indent="-342900" algn="just">
              <a:buFont typeface="+mj-lt"/>
              <a:buAutoNum type="arabicPeriod"/>
            </a:pPr>
            <a:r>
              <a:rPr lang="es-ES" dirty="0"/>
              <a:t>En virtud de la realidad que se evidencia en la pesquería de pelágicos pequeños. </a:t>
            </a:r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 requiere una definición de una nueva categoría “ semi industriales”.</a:t>
            </a:r>
          </a:p>
        </p:txBody>
      </p:sp>
    </p:spTree>
    <p:extLst>
      <p:ext uri="{BB962C8B-B14F-4D97-AF65-F5344CB8AC3E}">
        <p14:creationId xmlns:p14="http://schemas.microsoft.com/office/powerpoint/2010/main" val="342140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7BA6D5E-7479-BA89-979F-1AA461E2F345}"/>
              </a:ext>
            </a:extLst>
          </p:cNvPr>
          <p:cNvSpPr txBox="1"/>
          <p:nvPr/>
        </p:nvSpPr>
        <p:spPr>
          <a:xfrm>
            <a:off x="390418" y="226032"/>
            <a:ext cx="6108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Propuestas de contenido de ley de pesca</a:t>
            </a:r>
            <a:endParaRPr lang="es-CL" sz="2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EB4654-B8F2-C315-C6A9-BB0E433A43C6}"/>
              </a:ext>
            </a:extLst>
          </p:cNvPr>
          <p:cNvSpPr txBox="1"/>
          <p:nvPr/>
        </p:nvSpPr>
        <p:spPr>
          <a:xfrm>
            <a:off x="563366" y="987791"/>
            <a:ext cx="110652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6"/>
            </a:pPr>
            <a:r>
              <a:rPr lang="es-ES" sz="1600" dirty="0"/>
              <a:t>Mejorar al </a:t>
            </a:r>
            <a:r>
              <a:rPr lang="es-E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administrativo y de fiscalización del Sernapesca</a:t>
            </a:r>
            <a:r>
              <a:rPr lang="es-ES" sz="1600" dirty="0"/>
              <a:t>, tendiente a facilitar el acceso y uso de parte de los pescadores artesanales, en función de los nuevos requerimientos planteados por la autoridad, pero adaptándose con la realidad de las caletas pesqueras (Dificultad de acceso a Internet o baja cobertura) y de la actividad pesquera propiamente tal, potenciando la capacitación en los usuarios.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es-ES" sz="1600" dirty="0"/>
          </a:p>
          <a:p>
            <a:pPr marL="342900" indent="-342900" algn="just">
              <a:buFont typeface="+mj-lt"/>
              <a:buAutoNum type="arabicPeriod" startAt="6"/>
            </a:pPr>
            <a:r>
              <a:rPr lang="es-E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Disminuir los procesos burocráticos</a:t>
            </a:r>
            <a:r>
              <a:rPr lang="es-ES" sz="1600" dirty="0"/>
              <a:t>, como por ejemplo en procedimientos de sucesión.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es-ES" sz="1600" dirty="0"/>
          </a:p>
          <a:p>
            <a:pPr marL="342900" indent="-342900" algn="just">
              <a:buFont typeface="+mj-lt"/>
              <a:buAutoNum type="arabicPeriod" startAt="6"/>
            </a:pPr>
            <a:r>
              <a:rPr lang="es-ES" sz="1600" dirty="0"/>
              <a:t>Se deben </a:t>
            </a:r>
            <a:r>
              <a:rPr lang="es-E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establecer plazos administrativos</a:t>
            </a:r>
            <a:r>
              <a:rPr lang="es-ES" sz="1600" dirty="0"/>
              <a:t> claros para ciertos procedimientos, particularmente instituciones como la Subsecretaria de las Fuerzas Armadas que generan un aumento del proceso burocrático en procedimientos que involucran a la pesca artesanal.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es-ES" sz="1600" dirty="0"/>
          </a:p>
          <a:p>
            <a:pPr marL="342900" indent="-342900" algn="just">
              <a:buFont typeface="+mj-lt"/>
              <a:buAutoNum type="arabicPeriod" startAt="6"/>
            </a:pPr>
            <a:r>
              <a:rPr lang="es-ES" sz="1600" dirty="0"/>
              <a:t>Se deben mejorar las </a:t>
            </a:r>
            <a:r>
              <a:rPr lang="es-E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definiciones en ley para y la tipificación de delitos</a:t>
            </a:r>
            <a:r>
              <a:rPr lang="es-ES" sz="1600" dirty="0"/>
              <a:t>, proponiendo una vinculación clara y efectiva con el sistema judicial, de modo de desincentivar efectivamente la comisión de faltas y delitos de carácter pesqueros, en resumen sanciones ejemplificadoras para quienes ejercen la pesca ilegal.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es-ES" sz="1600" dirty="0"/>
          </a:p>
          <a:p>
            <a:pPr marL="342900" indent="-342900" algn="just">
              <a:buFont typeface="+mj-lt"/>
              <a:buAutoNum type="arabicPeriod" startAt="6"/>
            </a:pPr>
            <a:r>
              <a:rPr lang="es-ES" sz="1600" dirty="0"/>
              <a:t>Se debe revisar, las facultades de los pescadores en relación a la realización de un </a:t>
            </a:r>
            <a:r>
              <a:rPr lang="es-E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manejo real de sus </a:t>
            </a:r>
            <a:r>
              <a:rPr lang="es-E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AMERBs</a:t>
            </a:r>
            <a:r>
              <a:rPr lang="es-ES" sz="1600" dirty="0"/>
              <a:t>, no perdiendo el foco de sustentabilidad que implica esta medida administrativa.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es-ES" sz="1600" dirty="0"/>
          </a:p>
          <a:p>
            <a:pPr marL="342900" indent="-342900" algn="just">
              <a:buFont typeface="+mj-lt"/>
              <a:buAutoNum type="arabicPeriod" startAt="6"/>
            </a:pPr>
            <a:r>
              <a:rPr lang="es-ES" sz="1600" dirty="0"/>
              <a:t>Se debe </a:t>
            </a:r>
            <a:r>
              <a:rPr lang="es-E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reorientar el trabajo de </a:t>
            </a:r>
            <a:r>
              <a:rPr lang="es-E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Indespa</a:t>
            </a:r>
            <a:r>
              <a:rPr lang="es-ES" sz="1600" dirty="0"/>
              <a:t>, en términos de transformarla en un verdadero eje potenciador de la actividad pesquera artesanal, actualizando sus lineamientos a los requerimientos del sector, </a:t>
            </a:r>
            <a:r>
              <a:rPr lang="es-E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acorde con su realidad </a:t>
            </a:r>
            <a:r>
              <a:rPr lang="es-E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macrozonal</a:t>
            </a:r>
            <a:r>
              <a:rPr lang="es-ES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725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7BA6D5E-7479-BA89-979F-1AA461E2F345}"/>
              </a:ext>
            </a:extLst>
          </p:cNvPr>
          <p:cNvSpPr txBox="1"/>
          <p:nvPr/>
        </p:nvSpPr>
        <p:spPr>
          <a:xfrm>
            <a:off x="390418" y="226032"/>
            <a:ext cx="5259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Propuestas de contenido de ley de pesca</a:t>
            </a:r>
            <a:endParaRPr lang="es-CL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EB4654-B8F2-C315-C6A9-BB0E433A43C6}"/>
              </a:ext>
            </a:extLst>
          </p:cNvPr>
          <p:cNvSpPr txBox="1"/>
          <p:nvPr/>
        </p:nvSpPr>
        <p:spPr>
          <a:xfrm>
            <a:off x="736314" y="687697"/>
            <a:ext cx="110652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12"/>
            </a:pPr>
            <a:r>
              <a:rPr lang="es-E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Considerar </a:t>
            </a:r>
            <a:r>
              <a:rPr lang="es-E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medidas paliativas o de mitigación </a:t>
            </a:r>
            <a:r>
              <a:rPr lang="es-E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hacia el sector pesquero artesanal ante eventos climáticos extremos en el país (por ejemplo evento El Niño).</a:t>
            </a:r>
          </a:p>
          <a:p>
            <a:pPr marL="342900" indent="-342900" algn="just">
              <a:buFont typeface="+mj-lt"/>
              <a:buAutoNum type="arabicPeriod" startAt="12"/>
            </a:pPr>
            <a:endParaRPr lang="es-ES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 startAt="12"/>
            </a:pPr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Reforzar </a:t>
            </a:r>
            <a:r>
              <a:rPr lang="es-E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un seguro social para los pescadores artesanales</a:t>
            </a:r>
            <a:r>
              <a:rPr lang="es-E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, tomando en cuenta la situación actual de adultos mayores, considerando un trabajo tripartito entre los pescadores, estado y/o privados.</a:t>
            </a:r>
            <a:endParaRPr lang="es-ES" b="0" i="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 startAt="12"/>
            </a:pPr>
            <a:endParaRPr lang="es-ES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 startAt="12"/>
            </a:pPr>
            <a:r>
              <a:rPr lang="es-ES" b="0" i="0" dirty="0">
                <a:effectLst/>
                <a:latin typeface="Calibri" panose="020F0502020204030204" pitchFamily="34" charset="0"/>
              </a:rPr>
              <a:t>En cuanto a las caducidades que se aplican cada año, se propone que el número de </a:t>
            </a:r>
            <a:r>
              <a:rPr lang="es-E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caducidades</a:t>
            </a:r>
            <a:r>
              <a:rPr lang="es-ES" b="0" i="0" dirty="0">
                <a:effectLst/>
                <a:latin typeface="Calibri" panose="020F0502020204030204" pitchFamily="34" charset="0"/>
              </a:rPr>
              <a:t> que se produzcan se utilicen rápidamente para </a:t>
            </a:r>
            <a:r>
              <a:rPr lang="es-ES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ingresar nuevos actores y legalizar </a:t>
            </a:r>
            <a:r>
              <a:rPr lang="es-ES" b="0" i="0" dirty="0">
                <a:effectLst/>
                <a:latin typeface="Calibri" panose="020F0502020204030204" pitchFamily="34" charset="0"/>
              </a:rPr>
              <a:t>a aquellos que por tantos años no pueden realizar sus actividades extractivas. Hay que tener presente que hoy, los desembarques y capturas son realizadas por pescadores inscritos en las respectivas pesquerías y por ilegales que no cuentan con la respectiva pesquería, blanqueando los desembarques con pescadores inscritos y es por eso que tenemos </a:t>
            </a:r>
            <a:r>
              <a:rPr lang="es-ES" b="1" i="1" dirty="0">
                <a:effectLst/>
                <a:latin typeface="Calibri" panose="020F0502020204030204" pitchFamily="34" charset="0"/>
              </a:rPr>
              <a:t>“super buzos, super recolectores super armadores”. </a:t>
            </a:r>
            <a:r>
              <a:rPr lang="es-ES" dirty="0">
                <a:effectLst/>
                <a:latin typeface="Calibri" panose="020F0502020204030204" pitchFamily="34" charset="0"/>
              </a:rPr>
              <a:t>Lo anterior permitirá un RPA más dinámico y más real que el que hoy tenemos y lo más importante, le solucionaríamos la vida a muchos pescadores artesanales.</a:t>
            </a:r>
            <a:r>
              <a:rPr lang="es-ES" dirty="0">
                <a:latin typeface="Calibri" panose="020F0502020204030204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 startAt="12"/>
            </a:pPr>
            <a:endParaRPr lang="es-ES" dirty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 startAt="12"/>
            </a:pPr>
            <a:r>
              <a:rPr lang="es-ES" dirty="0">
                <a:latin typeface="Calibri" panose="020F0502020204030204" pitchFamily="34" charset="0"/>
              </a:rPr>
              <a:t>No se deberán </a:t>
            </a:r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caducar pesquerías por no operar</a:t>
            </a:r>
            <a:r>
              <a:rPr lang="es-ES" dirty="0">
                <a:latin typeface="Calibri" panose="020F0502020204030204" pitchFamily="34" charset="0"/>
              </a:rPr>
              <a:t>. Muchos armadores se han visto perjudicados, ya que por dedicarse a una pesquería, han dejado de operar en otras y eso les trae como resultados la caducidad.  Igual situación se evidencia al momento de sustituir una embarcación. La caducidad debe regir sólo al registro global y no parcial, a menos que sea voluntario.</a:t>
            </a:r>
          </a:p>
          <a:p>
            <a:pPr marL="342900" indent="-342900" algn="just">
              <a:buFont typeface="+mj-lt"/>
              <a:buAutoNum type="arabicPeriod" startAt="12"/>
            </a:pPr>
            <a:endParaRPr lang="es-ES" dirty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 startAt="12"/>
            </a:pPr>
            <a:r>
              <a:rPr lang="es-ES" dirty="0">
                <a:latin typeface="Calibri" panose="020F0502020204030204" pitchFamily="34" charset="0"/>
              </a:rPr>
              <a:t>Se debe exigir que el </a:t>
            </a:r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ROA se obtenga con el 100% de los socios con RPA</a:t>
            </a:r>
            <a:r>
              <a:rPr lang="es-ES" dirty="0">
                <a:latin typeface="Calibri" panose="020F0502020204030204" pitchFamily="34" charset="0"/>
              </a:rPr>
              <a:t>, no como ahora que se obtiene el ROA con un mínimo de socios con RPA.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309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FCF7CBD-4B6C-3BB4-F17B-2FB1D44C3361}"/>
              </a:ext>
            </a:extLst>
          </p:cNvPr>
          <p:cNvSpPr txBox="1"/>
          <p:nvPr/>
        </p:nvSpPr>
        <p:spPr>
          <a:xfrm>
            <a:off x="1155835" y="231112"/>
            <a:ext cx="288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26/10/2022 Pabellón de Pica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61BFFD-C123-B0A0-D1C8-7B7376238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8" y="904353"/>
            <a:ext cx="6639449" cy="44262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70DDC08-2AAE-C69B-5321-B3A327CB7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1" t="14652" r="19101" b="20806"/>
          <a:stretch/>
        </p:blipFill>
        <p:spPr>
          <a:xfrm>
            <a:off x="6240026" y="904352"/>
            <a:ext cx="5596931" cy="44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5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EA8CA7-2A3E-F1F6-BCA8-82E39213F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03C9254-099F-E209-386D-7640D95D1F22}"/>
              </a:ext>
            </a:extLst>
          </p:cNvPr>
          <p:cNvSpPr txBox="1"/>
          <p:nvPr/>
        </p:nvSpPr>
        <p:spPr>
          <a:xfrm>
            <a:off x="1738365" y="231112"/>
            <a:ext cx="257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11/12/2022 Playa Chauca</a:t>
            </a:r>
          </a:p>
        </p:txBody>
      </p:sp>
    </p:spTree>
    <p:extLst>
      <p:ext uri="{BB962C8B-B14F-4D97-AF65-F5344CB8AC3E}">
        <p14:creationId xmlns:p14="http://schemas.microsoft.com/office/powerpoint/2010/main" val="455554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{382D3AC1-4A09-ED45-B889-6874F342EE41}tf10001070</Template>
  <TotalTime>108</TotalTime>
  <Words>901</Words>
  <Application>Microsoft Macintosh PowerPoint</Application>
  <PresentationFormat>Panorámica</PresentationFormat>
  <Paragraphs>49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</vt:lpstr>
      <vt:lpstr>Rockwell</vt:lpstr>
      <vt:lpstr>Rockwell Condensed</vt:lpstr>
      <vt:lpstr>Rockwell Extra Bold</vt:lpstr>
      <vt:lpstr>Wingdings</vt:lpstr>
      <vt:lpstr>Letras en madera</vt:lpstr>
      <vt:lpstr>Propuesta nueva Ley de Pesca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nueva Ley de Pesca</dc:title>
  <dc:creator>Adolfo Vargas</dc:creator>
  <cp:lastModifiedBy>Camila Gatica Urra</cp:lastModifiedBy>
  <cp:revision>13</cp:revision>
  <dcterms:created xsi:type="dcterms:W3CDTF">2022-12-13T23:58:54Z</dcterms:created>
  <dcterms:modified xsi:type="dcterms:W3CDTF">2023-02-06T19:20:20Z</dcterms:modified>
</cp:coreProperties>
</file>