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5CD60141-EEBD-4EC1-8E34-0344C16A1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18308" y="0"/>
            <a:ext cx="6873692" cy="6858000"/>
          </a:xfrm>
          <a:custGeom>
            <a:avLst/>
            <a:gdLst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0 w 12192000"/>
              <a:gd name="connsiteY6" fmla="*/ 0 h 6858000"/>
              <a:gd name="connsiteX7" fmla="*/ 6700 w 12192000"/>
              <a:gd name="connsiteY7" fmla="*/ 0 h 6858000"/>
              <a:gd name="connsiteX8" fmla="*/ 6700 w 12192000"/>
              <a:gd name="connsiteY8" fmla="*/ 6858000 h 6858000"/>
              <a:gd name="connsiteX9" fmla="*/ 0 w 12192000"/>
              <a:gd name="connsiteY9" fmla="*/ 6858000 h 6858000"/>
              <a:gd name="connsiteX0" fmla="*/ 1132890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5318308 w 12192000"/>
              <a:gd name="connsiteY3" fmla="*/ 6858000 h 6858000"/>
              <a:gd name="connsiteX4" fmla="*/ 11328897 w 12192000"/>
              <a:gd name="connsiteY4" fmla="*/ 4 h 6858000"/>
              <a:gd name="connsiteX5" fmla="*/ 11328898 w 12192000"/>
              <a:gd name="connsiteY5" fmla="*/ 2 h 6858000"/>
              <a:gd name="connsiteX6" fmla="*/ 11328900 w 12192000"/>
              <a:gd name="connsiteY6" fmla="*/ 0 h 6858000"/>
              <a:gd name="connsiteX7" fmla="*/ 0 w 12192000"/>
              <a:gd name="connsiteY7" fmla="*/ 6858000 h 6858000"/>
              <a:gd name="connsiteX8" fmla="*/ 6700 w 12192000"/>
              <a:gd name="connsiteY8" fmla="*/ 0 h 6858000"/>
              <a:gd name="connsiteX9" fmla="*/ 6700 w 12192000"/>
              <a:gd name="connsiteY9" fmla="*/ 6858000 h 6858000"/>
              <a:gd name="connsiteX10" fmla="*/ 0 w 12192000"/>
              <a:gd name="connsiteY10" fmla="*/ 6858000 h 6858000"/>
              <a:gd name="connsiteX0" fmla="*/ 11322200 w 12185300"/>
              <a:gd name="connsiteY0" fmla="*/ 0 h 6858000"/>
              <a:gd name="connsiteX1" fmla="*/ 12185300 w 12185300"/>
              <a:gd name="connsiteY1" fmla="*/ 0 h 6858000"/>
              <a:gd name="connsiteX2" fmla="*/ 12185300 w 12185300"/>
              <a:gd name="connsiteY2" fmla="*/ 6858000 h 6858000"/>
              <a:gd name="connsiteX3" fmla="*/ 5311608 w 12185300"/>
              <a:gd name="connsiteY3" fmla="*/ 6858000 h 6858000"/>
              <a:gd name="connsiteX4" fmla="*/ 11322197 w 12185300"/>
              <a:gd name="connsiteY4" fmla="*/ 4 h 6858000"/>
              <a:gd name="connsiteX5" fmla="*/ 11322198 w 12185300"/>
              <a:gd name="connsiteY5" fmla="*/ 2 h 6858000"/>
              <a:gd name="connsiteX6" fmla="*/ 11322200 w 12185300"/>
              <a:gd name="connsiteY6" fmla="*/ 0 h 6858000"/>
              <a:gd name="connsiteX7" fmla="*/ 0 w 12185300"/>
              <a:gd name="connsiteY7" fmla="*/ 6858000 h 6858000"/>
              <a:gd name="connsiteX8" fmla="*/ 0 w 12185300"/>
              <a:gd name="connsiteY8" fmla="*/ 0 h 6858000"/>
              <a:gd name="connsiteX9" fmla="*/ 0 w 12185300"/>
              <a:gd name="connsiteY9" fmla="*/ 6858000 h 6858000"/>
              <a:gd name="connsiteX0" fmla="*/ 6010592 w 6873692"/>
              <a:gd name="connsiteY0" fmla="*/ 0 h 6858000"/>
              <a:gd name="connsiteX1" fmla="*/ 6873692 w 6873692"/>
              <a:gd name="connsiteY1" fmla="*/ 0 h 6858000"/>
              <a:gd name="connsiteX2" fmla="*/ 6873692 w 6873692"/>
              <a:gd name="connsiteY2" fmla="*/ 6858000 h 6858000"/>
              <a:gd name="connsiteX3" fmla="*/ 0 w 6873692"/>
              <a:gd name="connsiteY3" fmla="*/ 6858000 h 6858000"/>
              <a:gd name="connsiteX4" fmla="*/ 6010589 w 6873692"/>
              <a:gd name="connsiteY4" fmla="*/ 4 h 6858000"/>
              <a:gd name="connsiteX5" fmla="*/ 6010590 w 6873692"/>
              <a:gd name="connsiteY5" fmla="*/ 2 h 6858000"/>
              <a:gd name="connsiteX6" fmla="*/ 6010592 w 6873692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73692" h="6858000">
                <a:moveTo>
                  <a:pt x="6010592" y="0"/>
                </a:moveTo>
                <a:lnTo>
                  <a:pt x="6873692" y="0"/>
                </a:lnTo>
                <a:lnTo>
                  <a:pt x="687369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lnTo>
                  <a:pt x="6010592" y="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FCBBA-905A-4FD1-BFBA-F3EE6DA264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81098"/>
            <a:ext cx="8986580" cy="2832404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48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DD287E-F1C8-463F-8429-D1B5B15825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463522"/>
            <a:ext cx="8986580" cy="65031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F44ED-7973-4A99-B2CA-A8962BCE0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F96F2-D6BE-49AC-A605-5AE87C3F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7FC50-B13C-4B63-AE64-F71A6EDE6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C75A547-BCD1-42BE-966E-53CA0AB93165}"/>
              </a:ext>
            </a:extLst>
          </p:cNvPr>
          <p:cNvCxnSpPr>
            <a:cxnSpLocks/>
          </p:cNvCxnSpPr>
          <p:nvPr/>
        </p:nvCxnSpPr>
        <p:spPr>
          <a:xfrm>
            <a:off x="1188357" y="5151666"/>
            <a:ext cx="98225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0062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A3BF2-BCE9-47D7-B1C0-1F0E4936B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722E9-C3E4-48AF-996A-495AE659F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9E516-382B-4845-93BF-20C16EE0D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96E16-F168-442A-843C-5D490D54B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61BEA-A969-437A-BD8B-CB1B709AD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5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528449-3E11-45FF-BF3A-65186760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572500" y="870625"/>
            <a:ext cx="2476499" cy="502920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C0EAB0-2DFA-4CBA-86B1-1826EF523D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43000" y="870625"/>
            <a:ext cx="7324928" cy="50292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2F89-E1F5-45D7-945A-8A2886C4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E7E82-5FB8-4289-AD0C-0BA788E14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A4046-1A2C-41F5-A177-1C3919C20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2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CD6F3-88F1-4195-8395-57AA096B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8D06C-EB08-40B3-AFB3-A62F441122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3962F-B413-4C4C-A490-724DDB9E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71813-4E87-4C04-835D-76246010B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2BA3-033C-491E-A045-F0052AC19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32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E19AD-2EDD-4B4F-9F9E-46A444184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709738"/>
            <a:ext cx="8520952" cy="2852737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E5927-21D5-4EBA-A112-CAD1BD38B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4589466"/>
            <a:ext cx="8520952" cy="813266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EF0D16-9D87-4D76-A5A5-534E24B7D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65F387-5AAC-45D0-ABCE-B1CF4BC7E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8AF6FE-0006-4F40-A7FB-E0FDBADF7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3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E8AADE-587E-4574-B21B-7ABDE5A2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9DA5-4DFB-4211-A58A-FFD842C27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43000" y="2339501"/>
            <a:ext cx="4798979" cy="35505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A99F26-66AF-4614-91CE-C93A24BAC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0020" y="2339501"/>
            <a:ext cx="4798980" cy="355059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F678E-59B5-4DF9-ABCB-506B9CB70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B50A53-317B-444A-9BA2-F69CDBF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269A1-B0FB-4C8F-B6AA-0718C92D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BBBF-42B2-4A5D-B145-46983A530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133272"/>
            <a:ext cx="9905999" cy="84630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BE44-5271-4B5D-B649-35E3AF20B4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2999" y="2067127"/>
            <a:ext cx="4798980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891E-0C0A-4688-97DD-C0715E322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43001" y="2864795"/>
            <a:ext cx="4798978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5EAF30-3412-49B0-93D1-596CC2695B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018" y="2067127"/>
            <a:ext cx="4798981" cy="710119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07B9B7-F41C-4314-9F0C-BB84547F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019" y="2864795"/>
            <a:ext cx="4798982" cy="302530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21587F-6AFC-4906-86EB-6B0A86EEF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4BE2C5-583B-49BC-9864-B01EEF798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39B236-45F5-4CC6-8D53-A6903A1CC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79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6B206-0678-4577-B79F-760526A5F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300" y="1322615"/>
            <a:ext cx="8175171" cy="421277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D5FCB8-AFD3-4801-BBD6-9548F4CF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DACF8-CBC0-416B-B28E-EE18C423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0C7421-FF49-4CE9-87D0-2B4FFE0E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6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19CBFE-15AA-4447-9F9C-D8B0BEB24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B48227-EC1E-4063-9682-891A2DB1A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2C6A63-C3F4-4563-A542-9A41AC946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82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900C1-FE18-461C-801C-8626C77598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0"/>
            <a:ext cx="3932237" cy="1964986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4CFF3-3406-49E3-9D5A-1BE90FFA50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451" y="987425"/>
            <a:ext cx="5421548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D14FF-9082-4BBA-BC7A-F4C5B7859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62464"/>
            <a:ext cx="3932237" cy="2206523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A2726-EB8E-4DF7-9A1B-F03BD8C7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929BE-611C-4FE6-B0A5-E0FF9DF9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0B32-1D0E-4BCD-8850-59EA235F7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35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A1460E-1069-4FCA-B04E-28F77C8610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13614" y="987425"/>
            <a:ext cx="5535386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138C1E-867B-4FE9-8783-9B1246AEB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3000" y="3657601"/>
            <a:ext cx="3932236" cy="2211388"/>
          </a:xfrm>
        </p:spPr>
        <p:txBody>
          <a:bodyPr/>
          <a:lstStyle>
            <a:lvl1pPr marL="0" indent="0">
              <a:buNone/>
              <a:defRPr sz="160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721568-4870-46F2-9F7E-F41070201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BD16-5BFB-4D9F-9646-C75D1B53BBB6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3CC65-0E73-45A1-9D4F-3F4559B3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C58CD-9BC3-431E-A7B4-D596A7F06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22274-0FAA-4649-AA4E-4210F4F32167}" type="slidenum">
              <a:rPr lang="en-US" smtClean="0"/>
              <a:t>‹Nº›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68F756-D171-474C-8B1A-C818032F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1600201"/>
            <a:ext cx="3932236" cy="1959428"/>
          </a:xfrm>
        </p:spPr>
        <p:txBody>
          <a:bodyPr anchor="b">
            <a:normAutofit/>
          </a:bodyPr>
          <a:lstStyle>
            <a:lvl1pPr>
              <a:lnSpc>
                <a:spcPct val="110000"/>
              </a:lnSpc>
              <a:defRPr sz="2400" cap="all" spc="3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895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1C2F78B-DEE8-4195-A196-DFC51BDADFF9}"/>
              </a:ext>
            </a:extLst>
          </p:cNvPr>
          <p:cNvSpPr/>
          <p:nvPr/>
        </p:nvSpPr>
        <p:spPr>
          <a:xfrm>
            <a:off x="9749268" y="4070878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1D79D08-4BE8-4799-BE09-5078DFEE2256}"/>
              </a:ext>
            </a:extLst>
          </p:cNvPr>
          <p:cNvSpPr/>
          <p:nvPr/>
        </p:nvSpPr>
        <p:spPr>
          <a:xfrm rot="10800000">
            <a:off x="0" y="0"/>
            <a:ext cx="2442733" cy="2787123"/>
          </a:xfrm>
          <a:custGeom>
            <a:avLst/>
            <a:gdLst>
              <a:gd name="connsiteX0" fmla="*/ 2442733 w 2442733"/>
              <a:gd name="connsiteY0" fmla="*/ 0 h 2787123"/>
              <a:gd name="connsiteX1" fmla="*/ 2442733 w 2442733"/>
              <a:gd name="connsiteY1" fmla="*/ 2787123 h 2787123"/>
              <a:gd name="connsiteX2" fmla="*/ 0 w 2442733"/>
              <a:gd name="connsiteY2" fmla="*/ 2787123 h 2787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42733" h="2787123">
                <a:moveTo>
                  <a:pt x="2442733" y="0"/>
                </a:moveTo>
                <a:lnTo>
                  <a:pt x="2442733" y="2787123"/>
                </a:lnTo>
                <a:lnTo>
                  <a:pt x="0" y="2787123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95D65A1-16CB-407F-993F-2A6D59BCC0C8}"/>
              </a:ext>
            </a:extLst>
          </p:cNvPr>
          <p:cNvCxnSpPr>
            <a:cxnSpLocks/>
          </p:cNvCxnSpPr>
          <p:nvPr/>
        </p:nvCxnSpPr>
        <p:spPr>
          <a:xfrm>
            <a:off x="1233837" y="6172200"/>
            <a:ext cx="976063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A018A2-815D-41B0-A189-FDF7A5E88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872935"/>
            <a:ext cx="9905999" cy="13608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DFAE63-1276-4C7C-BFF5-F5DF1CDB2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3000" y="2332026"/>
            <a:ext cx="9905999" cy="3567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80268-2D73-487C-843B-51648AE18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8157" y="6356350"/>
            <a:ext cx="30933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3CADBD16-5BFB-4D9F-9646-C75D1B53BBB6}" type="datetimeFigureOut">
              <a:rPr lang="en-US" smtClean="0"/>
              <a:pPr/>
              <a:t>1/12/2023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61E6D-D51F-4BD7-B59D-19AF17917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43000" y="6356350"/>
            <a:ext cx="39591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01B1-1C93-41C2-AEE1-815DEA51B9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423186" y="6356350"/>
            <a:ext cx="625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fld id="{C0722274-0FAA-4649-AA4E-4210F4F3216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01092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02920" indent="0" algn="l" defTabSz="914400" rtl="0" eaLnBrk="1" latinLnBrk="0" hangingPunct="1">
        <a:lnSpc>
          <a:spcPct val="120000"/>
        </a:lnSpc>
        <a:spcBef>
          <a:spcPts val="500"/>
        </a:spcBef>
        <a:buFontTx/>
        <a:buNone/>
        <a:defRPr sz="14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C3B0A228-9EA3-4009-A82E-9402BBC726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938230F-83FF-9B04-257D-A3F59EB9BA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083" y="2188013"/>
            <a:ext cx="4953000" cy="2481974"/>
          </a:xfrm>
        </p:spPr>
        <p:txBody>
          <a:bodyPr>
            <a:normAutofit/>
          </a:bodyPr>
          <a:lstStyle/>
          <a:p>
            <a:pPr algn="ctr"/>
            <a:r>
              <a:rPr lang="es-CL" sz="5400" dirty="0">
                <a:latin typeface="Castellar" panose="020A0402060406010301" pitchFamily="18" charset="0"/>
              </a:rPr>
              <a:t>Nueva ley de pesca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7F0519-EC9B-0F98-53D4-A1A823C35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7403" y="4669987"/>
            <a:ext cx="3303139" cy="1218447"/>
          </a:xfrm>
        </p:spPr>
        <p:txBody>
          <a:bodyPr anchor="b">
            <a:normAutofit/>
          </a:bodyPr>
          <a:lstStyle/>
          <a:p>
            <a:r>
              <a:rPr lang="es-CL" dirty="0"/>
              <a:t>13 de enero 2023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4F10544-E85F-98EB-8C17-684ED23435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01" r="-1" b="-1"/>
          <a:stretch/>
        </p:blipFill>
        <p:spPr bwMode="auto">
          <a:xfrm>
            <a:off x="3093268" y="10"/>
            <a:ext cx="9098732" cy="6857990"/>
          </a:xfrm>
          <a:custGeom>
            <a:avLst/>
            <a:gdLst/>
            <a:ahLst/>
            <a:cxnLst/>
            <a:rect l="l" t="t" r="r" b="b"/>
            <a:pathLst>
              <a:path w="9098732" h="6858000">
                <a:moveTo>
                  <a:pt x="6010592" y="0"/>
                </a:moveTo>
                <a:lnTo>
                  <a:pt x="8235629" y="4"/>
                </a:lnTo>
                <a:cubicBezTo>
                  <a:pt x="8235629" y="3"/>
                  <a:pt x="8235630" y="3"/>
                  <a:pt x="8235630" y="2"/>
                </a:cubicBezTo>
                <a:lnTo>
                  <a:pt x="9098732" y="0"/>
                </a:lnTo>
                <a:lnTo>
                  <a:pt x="9098732" y="6858000"/>
                </a:lnTo>
                <a:lnTo>
                  <a:pt x="0" y="6858000"/>
                </a:lnTo>
                <a:lnTo>
                  <a:pt x="6010589" y="4"/>
                </a:lnTo>
                <a:cubicBezTo>
                  <a:pt x="6010589" y="3"/>
                  <a:pt x="6010590" y="3"/>
                  <a:pt x="6010590" y="2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5" name="Freeform: Shape 1034">
            <a:extLst>
              <a:ext uri="{FF2B5EF4-FFF2-40B4-BE49-F238E27FC236}">
                <a16:creationId xmlns:a16="http://schemas.microsoft.com/office/drawing/2014/main" id="{02E0C409-730D-455F-AA8F-0646ABDB1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88973" y="0"/>
            <a:ext cx="8239927" cy="6858000"/>
          </a:xfrm>
          <a:custGeom>
            <a:avLst/>
            <a:gdLst>
              <a:gd name="connsiteX0" fmla="*/ 6010593 w 8239927"/>
              <a:gd name="connsiteY0" fmla="*/ 0 h 6858000"/>
              <a:gd name="connsiteX1" fmla="*/ 8239927 w 8239927"/>
              <a:gd name="connsiteY1" fmla="*/ 0 h 6858000"/>
              <a:gd name="connsiteX2" fmla="*/ 2229335 w 8239927"/>
              <a:gd name="connsiteY2" fmla="*/ 6858000 h 6858000"/>
              <a:gd name="connsiteX3" fmla="*/ 0 w 8239927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39927" h="6858000">
                <a:moveTo>
                  <a:pt x="6010593" y="0"/>
                </a:moveTo>
                <a:lnTo>
                  <a:pt x="8239927" y="0"/>
                </a:lnTo>
                <a:lnTo>
                  <a:pt x="222933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952FD078-AE28-3B25-405D-CE8B6377E2FC}"/>
              </a:ext>
            </a:extLst>
          </p:cNvPr>
          <p:cNvSpPr txBox="1"/>
          <p:nvPr/>
        </p:nvSpPr>
        <p:spPr>
          <a:xfrm>
            <a:off x="434026" y="170677"/>
            <a:ext cx="279955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L" dirty="0"/>
              <a:t>AG de patrones de pesca artesanal pelágica </a:t>
            </a:r>
          </a:p>
          <a:p>
            <a:pPr algn="ctr"/>
            <a:r>
              <a:rPr lang="es-CL" dirty="0"/>
              <a:t>VIII Región. </a:t>
            </a:r>
          </a:p>
        </p:txBody>
      </p:sp>
    </p:spTree>
    <p:extLst>
      <p:ext uri="{BB962C8B-B14F-4D97-AF65-F5344CB8AC3E}">
        <p14:creationId xmlns:p14="http://schemas.microsoft.com/office/powerpoint/2010/main" val="1313717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5F8AD0-C158-315A-B9CE-9DE32C11B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677" y="183618"/>
            <a:ext cx="9905999" cy="1360898"/>
          </a:xfrm>
        </p:spPr>
        <p:txBody>
          <a:bodyPr/>
          <a:lstStyle/>
          <a:p>
            <a:pPr algn="ctr"/>
            <a:r>
              <a:rPr lang="es-CL" dirty="0"/>
              <a:t>Artículo 2°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EE7172-70CB-0670-10C9-7D20F49F0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744673"/>
            <a:ext cx="9905999" cy="1360898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dirty="0"/>
              <a:t>14) Embarcación artesanal </a:t>
            </a:r>
            <a:r>
              <a:rPr lang="es-MX" dirty="0"/>
              <a:t>: explotada por un armador artesanal con una eslora máxima de 18 m de eslora y 80 m³ de bodega garantizando la seguridad y que no haya un esfuerzo pesquero no podrán exceder de 80 t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48837C4-71C8-75A4-19A3-5987EBA1F6D1}"/>
              </a:ext>
            </a:extLst>
          </p:cNvPr>
          <p:cNvSpPr txBox="1"/>
          <p:nvPr/>
        </p:nvSpPr>
        <p:spPr>
          <a:xfrm>
            <a:off x="1143000" y="3305728"/>
            <a:ext cx="9906000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s-MX" dirty="0"/>
              <a:t>62)  Contrato a la parte: Forma de asociación destinada a la realización de actividad extractiva.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A)  Sólo podrán participar pescadores inscrito en el registro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B) Las embarcaciones debe estar inscrita en el registro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C) Previo al viaje de pesca se distribuirán las partes del resultado de cada operación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MX" dirty="0"/>
              <a:t>D) Gastos que se puede descontar víveres combustible lubricantes 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82037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12A9D-CCB5-A4A4-3F99-9C9F2E61D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2999" y="780170"/>
            <a:ext cx="9905999" cy="1360898"/>
          </a:xfrm>
        </p:spPr>
        <p:txBody>
          <a:bodyPr/>
          <a:lstStyle/>
          <a:p>
            <a:pPr algn="ctr"/>
            <a:r>
              <a:rPr lang="es-CL" dirty="0"/>
              <a:t>Artículo 55°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DE638A4-523A-07F5-1230-BEE2764D7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N.- Podrán ceder las toneladas asignadas: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Esta sesión debe constar con el cedente y el cesionario y las toneladas a ceder.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Listado de pescadores que hayan participado en el último zarpe.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En este caso, dependiendo del régimen contractual y laboral se deberán pagar las partes acordadas por el traspaso de cuotas. </a:t>
            </a:r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42867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A03A96-CEA6-21C2-3759-E82C672EE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773" y="-13252"/>
            <a:ext cx="9905999" cy="1360898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05002E-5176-20FD-7690-CC1931549A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8772" y="2043006"/>
            <a:ext cx="9905999" cy="3310872"/>
          </a:xfrm>
        </p:spPr>
        <p:txBody>
          <a:bodyPr/>
          <a:lstStyle/>
          <a:p>
            <a:r>
              <a:rPr lang="es-CL" dirty="0"/>
              <a:t>Fraccionamiento de sardina y anchoa, que hoy en día es de 60% artesanal y 40% industrial y exigimos que sea un 100% artesanal. </a:t>
            </a:r>
          </a:p>
          <a:p>
            <a:r>
              <a:rPr lang="es-CL" dirty="0"/>
              <a:t>Fraccionamiento de jurel, hoy en día es de 90% industrial y 10% artesanal, solicitamos un aumento en favor a la pesca artesanal de un mayor porcentaje de esta especie y otorgarles mayor participación a las regiones que hacen el esfuerzo de captura.</a:t>
            </a:r>
          </a:p>
          <a:p>
            <a:r>
              <a:rPr lang="es-CL" dirty="0"/>
              <a:t>Permitir que la industria pesquera pueda procesar la fauna acompañante que no se pueda procesar para harina de pescado, como por ejemplo la jibia. </a:t>
            </a:r>
          </a:p>
          <a:p>
            <a:endParaRPr lang="es-CL" sz="2400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7509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EC541-C327-C8D0-7A27-7A06950E6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Poder operar las zonas contiguas y así poder capturar nuestras cuotas de pesca y que dicha utilización sea por intermedio de la subsecretaría de pesca .</a:t>
            </a:r>
          </a:p>
        </p:txBody>
      </p:sp>
    </p:spTree>
    <p:extLst>
      <p:ext uri="{BB962C8B-B14F-4D97-AF65-F5344CB8AC3E}">
        <p14:creationId xmlns:p14="http://schemas.microsoft.com/office/powerpoint/2010/main" val="3207880982"/>
      </p:ext>
    </p:extLst>
  </p:cSld>
  <p:clrMapOvr>
    <a:masterClrMapping/>
  </p:clrMapOvr>
</p:sld>
</file>

<file path=ppt/theme/theme1.xml><?xml version="1.0" encoding="utf-8"?>
<a:theme xmlns:a="http://schemas.openxmlformats.org/drawingml/2006/main" name="RegattaVTI">
  <a:themeElements>
    <a:clrScheme name="Regatta Yellow">
      <a:dk1>
        <a:sysClr val="windowText" lastClr="000000"/>
      </a:dk1>
      <a:lt1>
        <a:sysClr val="window" lastClr="FFFFFF"/>
      </a:lt1>
      <a:dk2>
        <a:srgbClr val="181C30"/>
      </a:dk2>
      <a:lt2>
        <a:srgbClr val="C8E1F4"/>
      </a:lt2>
      <a:accent1>
        <a:srgbClr val="217ED3"/>
      </a:accent1>
      <a:accent2>
        <a:srgbClr val="B92525"/>
      </a:accent2>
      <a:accent3>
        <a:srgbClr val="18558C"/>
      </a:accent3>
      <a:accent4>
        <a:srgbClr val="1D8B35"/>
      </a:accent4>
      <a:accent5>
        <a:srgbClr val="EA75AA"/>
      </a:accent5>
      <a:accent6>
        <a:srgbClr val="F5A700"/>
      </a:accent6>
      <a:hlink>
        <a:srgbClr val="DB0000"/>
      </a:hlink>
      <a:folHlink>
        <a:srgbClr val="066BB6"/>
      </a:folHlink>
    </a:clrScheme>
    <a:fontScheme name="Walbaum Display">
      <a:majorFont>
        <a:latin typeface="Walbaum Display"/>
        <a:ea typeface=""/>
        <a:cs typeface=""/>
      </a:majorFont>
      <a:minorFont>
        <a:latin typeface="Walbaum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attaVTI" id="{FFC3BCE5-6357-41D1-8E67-3F85B69D7E86}" vid="{893A6374-FE17-48E5-8B62-678C1B11AA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312</Words>
  <Application>Microsoft Office PowerPoint</Application>
  <PresentationFormat>Panorámica</PresentationFormat>
  <Paragraphs>20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Castellar</vt:lpstr>
      <vt:lpstr>Walbaum Display</vt:lpstr>
      <vt:lpstr>Wingdings</vt:lpstr>
      <vt:lpstr>RegattaVTI</vt:lpstr>
      <vt:lpstr>Nueva ley de pesca</vt:lpstr>
      <vt:lpstr>Artículo 2°</vt:lpstr>
      <vt:lpstr>Artículo 55°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 ley de pesca</dc:title>
  <dc:creator>cata salas</dc:creator>
  <cp:lastModifiedBy>cata salas</cp:lastModifiedBy>
  <cp:revision>1</cp:revision>
  <dcterms:created xsi:type="dcterms:W3CDTF">2023-01-12T15:40:45Z</dcterms:created>
  <dcterms:modified xsi:type="dcterms:W3CDTF">2023-01-12T16:20:05Z</dcterms:modified>
</cp:coreProperties>
</file>