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E278D4DE-096D-431C-AC54-3D7E3DF996FA}" type="datetimeFigureOut">
              <a:rPr lang="es-ES" smtClean="0"/>
              <a:pPr/>
              <a:t>13/01/2023</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F74399BB-4579-4C5E-9ED0-F1770CD8723F}"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E278D4DE-096D-431C-AC54-3D7E3DF996FA}" type="datetimeFigureOut">
              <a:rPr lang="es-ES" smtClean="0"/>
              <a:pPr/>
              <a:t>13/01/2023</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E278D4DE-096D-431C-AC54-3D7E3DF996FA}" type="datetimeFigureOut">
              <a:rPr lang="es-ES" smtClean="0"/>
              <a:pPr/>
              <a:t>13/01/2023</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F74399BB-4579-4C5E-9ED0-F1770CD8723F}"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E278D4DE-096D-431C-AC54-3D7E3DF996FA}" type="datetimeFigureOut">
              <a:rPr lang="es-ES" smtClean="0"/>
              <a:pPr/>
              <a:t>13/01/2023</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F74399BB-4579-4C5E-9ED0-F1770CD8723F}"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278D4DE-096D-431C-AC54-3D7E3DF996FA}" type="datetimeFigureOut">
              <a:rPr lang="es-ES" smtClean="0"/>
              <a:pPr/>
              <a:t>13/01/2023</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F74399BB-4579-4C5E-9ED0-F1770CD8723F}"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755576" y="1916832"/>
            <a:ext cx="8205192" cy="1828800"/>
          </a:xfrm>
        </p:spPr>
        <p:txBody>
          <a:bodyPr>
            <a:normAutofit fontScale="90000"/>
          </a:bodyPr>
          <a:lstStyle/>
          <a:p>
            <a:r>
              <a:rPr lang="es-CL" dirty="0" smtClean="0">
                <a:solidFill>
                  <a:schemeClr val="accent1">
                    <a:lumMod val="50000"/>
                  </a:schemeClr>
                </a:solidFill>
              </a:rPr>
              <a:t>Propuestas de </a:t>
            </a:r>
            <a:r>
              <a:rPr lang="es-CL" dirty="0" err="1" smtClean="0">
                <a:solidFill>
                  <a:schemeClr val="accent1">
                    <a:lumMod val="50000"/>
                  </a:schemeClr>
                </a:solidFill>
              </a:rPr>
              <a:t>Ferepa</a:t>
            </a:r>
            <a:r>
              <a:rPr lang="es-CL" dirty="0" smtClean="0">
                <a:solidFill>
                  <a:schemeClr val="accent1">
                    <a:lumMod val="50000"/>
                  </a:schemeClr>
                </a:solidFill>
              </a:rPr>
              <a:t> </a:t>
            </a:r>
            <a:r>
              <a:rPr lang="es-CL" dirty="0" err="1" smtClean="0">
                <a:solidFill>
                  <a:schemeClr val="accent1">
                    <a:lumMod val="50000"/>
                  </a:schemeClr>
                </a:solidFill>
              </a:rPr>
              <a:t>Bio</a:t>
            </a:r>
            <a:r>
              <a:rPr lang="es-CL" dirty="0" smtClean="0">
                <a:solidFill>
                  <a:schemeClr val="accent1">
                    <a:lumMod val="50000"/>
                  </a:schemeClr>
                </a:solidFill>
              </a:rPr>
              <a:t> </a:t>
            </a:r>
            <a:r>
              <a:rPr lang="es-CL" dirty="0" err="1" smtClean="0">
                <a:solidFill>
                  <a:schemeClr val="accent1">
                    <a:lumMod val="50000"/>
                  </a:schemeClr>
                </a:solidFill>
              </a:rPr>
              <a:t>bío</a:t>
            </a:r>
            <a:r>
              <a:rPr lang="es-CL" dirty="0" smtClean="0">
                <a:solidFill>
                  <a:schemeClr val="accent1">
                    <a:lumMod val="50000"/>
                  </a:schemeClr>
                </a:solidFill>
              </a:rPr>
              <a:t> ante una nueva Ley de Pesca</a:t>
            </a:r>
            <a:endParaRPr lang="es-ES" dirty="0">
              <a:solidFill>
                <a:schemeClr val="accent1">
                  <a:lumMod val="50000"/>
                </a:schemeClr>
              </a:solidFill>
            </a:endParaRPr>
          </a:p>
        </p:txBody>
      </p:sp>
      <p:sp>
        <p:nvSpPr>
          <p:cNvPr id="3" name="2 Subtítulo"/>
          <p:cNvSpPr>
            <a:spLocks noGrp="1"/>
          </p:cNvSpPr>
          <p:nvPr>
            <p:ph type="subTitle" idx="1"/>
          </p:nvPr>
        </p:nvSpPr>
        <p:spPr>
          <a:xfrm>
            <a:off x="1371600" y="3933056"/>
            <a:ext cx="7772400" cy="1199704"/>
          </a:xfrm>
        </p:spPr>
        <p:txBody>
          <a:bodyPr>
            <a:normAutofit/>
          </a:bodyPr>
          <a:lstStyle/>
          <a:p>
            <a:r>
              <a:rPr lang="es-CL" dirty="0" smtClean="0">
                <a:solidFill>
                  <a:schemeClr val="accent1">
                    <a:lumMod val="50000"/>
                  </a:schemeClr>
                </a:solidFill>
              </a:rPr>
              <a:t>La mirada de los pequeños pescadores que deben consagrarse en un nuevo cuerpo Legal</a:t>
            </a:r>
            <a:endParaRPr lang="es-ES" dirty="0">
              <a:solidFill>
                <a:schemeClr val="accent1">
                  <a:lumMod val="50000"/>
                </a:schemeClr>
              </a:solidFill>
            </a:endParaRPr>
          </a:p>
        </p:txBody>
      </p:sp>
      <p:pic>
        <p:nvPicPr>
          <p:cNvPr id="4" name="3 Imagen" descr="logo ferepa.png"/>
          <p:cNvPicPr>
            <a:picLocks noChangeAspect="1"/>
          </p:cNvPicPr>
          <p:nvPr/>
        </p:nvPicPr>
        <p:blipFill>
          <a:blip r:embed="rId2" cstate="print"/>
          <a:stretch>
            <a:fillRect/>
          </a:stretch>
        </p:blipFill>
        <p:spPr>
          <a:xfrm>
            <a:off x="3419872" y="188640"/>
            <a:ext cx="2075005" cy="2057421"/>
          </a:xfrm>
          <a:prstGeom prst="rect">
            <a:avLst/>
          </a:prstGeom>
        </p:spPr>
      </p:pic>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39552" y="1484784"/>
            <a:ext cx="8153400" cy="4495800"/>
          </a:xfrm>
        </p:spPr>
        <p:txBody>
          <a:bodyPr>
            <a:normAutofit fontScale="62500" lnSpcReduction="20000"/>
          </a:bodyPr>
          <a:lstStyle/>
          <a:p>
            <a:pPr lvl="0">
              <a:spcAft>
                <a:spcPts val="1200"/>
              </a:spcAft>
            </a:pPr>
            <a:r>
              <a:rPr lang="es-ES" sz="2900" dirty="0" smtClean="0">
                <a:latin typeface="Century Gothic" pitchFamily="34" charset="0"/>
                <a:ea typeface="Arial Unicode MS" pitchFamily="34" charset="-128"/>
                <a:cs typeface="Arial Unicode MS" pitchFamily="34" charset="-128"/>
              </a:rPr>
              <a:t>Mantener el </a:t>
            </a:r>
            <a:r>
              <a:rPr lang="es-CL" sz="2900" dirty="0" smtClean="0">
                <a:latin typeface="Century Gothic" pitchFamily="34" charset="0"/>
                <a:ea typeface="Arial Unicode MS" pitchFamily="34" charset="-128"/>
                <a:cs typeface="Arial Unicode MS" pitchFamily="34" charset="-128"/>
              </a:rPr>
              <a:t>fraccionamiento de la cuota artesanal e industrial</a:t>
            </a:r>
            <a:endParaRPr lang="es-ES" sz="2900" dirty="0" smtClean="0">
              <a:latin typeface="Century Gothic" pitchFamily="34" charset="0"/>
              <a:ea typeface="Arial Unicode MS" pitchFamily="34" charset="-128"/>
              <a:cs typeface="Arial Unicode MS" pitchFamily="34" charset="-128"/>
            </a:endParaRPr>
          </a:p>
          <a:p>
            <a:pPr lvl="0">
              <a:spcAft>
                <a:spcPts val="1200"/>
              </a:spcAft>
            </a:pPr>
            <a:r>
              <a:rPr lang="es-CL" sz="2900" dirty="0" smtClean="0">
                <a:latin typeface="Century Gothic" pitchFamily="34" charset="0"/>
                <a:ea typeface="Arial Unicode MS" pitchFamily="34" charset="-128"/>
                <a:cs typeface="Arial Unicode MS" pitchFamily="34" charset="-128"/>
              </a:rPr>
              <a:t>La generación de una milla de protección para embarcaciones menores de 12 metros de  eslora en todo el litoral nacional</a:t>
            </a:r>
            <a:endParaRPr lang="es-ES" sz="2900" dirty="0" smtClean="0">
              <a:latin typeface="Century Gothic" pitchFamily="34" charset="0"/>
              <a:ea typeface="Arial Unicode MS" pitchFamily="34" charset="-128"/>
              <a:cs typeface="Arial Unicode MS" pitchFamily="34" charset="-128"/>
            </a:endParaRPr>
          </a:p>
          <a:p>
            <a:pPr lvl="0">
              <a:spcAft>
                <a:spcPts val="1200"/>
              </a:spcAft>
            </a:pPr>
            <a:r>
              <a:rPr lang="es-CL" sz="2900" dirty="0" smtClean="0">
                <a:latin typeface="Century Gothic" pitchFamily="34" charset="0"/>
                <a:ea typeface="Arial Unicode MS" pitchFamily="34" charset="-128"/>
                <a:cs typeface="Arial Unicode MS" pitchFamily="34" charset="-128"/>
              </a:rPr>
              <a:t>Certificación de las descargas de las capturas para embarcaciones de 12 a 18 metros de eslora</a:t>
            </a:r>
            <a:endParaRPr lang="es-ES" sz="2900" dirty="0" smtClean="0">
              <a:latin typeface="Century Gothic" pitchFamily="34" charset="0"/>
              <a:ea typeface="Arial Unicode MS" pitchFamily="34" charset="-128"/>
              <a:cs typeface="Arial Unicode MS" pitchFamily="34" charset="-128"/>
            </a:endParaRPr>
          </a:p>
          <a:p>
            <a:pPr lvl="0">
              <a:spcAft>
                <a:spcPts val="1200"/>
              </a:spcAft>
            </a:pPr>
            <a:r>
              <a:rPr lang="es-CL" sz="2900" dirty="0" smtClean="0">
                <a:latin typeface="Century Gothic" pitchFamily="34" charset="0"/>
                <a:ea typeface="Arial Unicode MS" pitchFamily="34" charset="-128"/>
                <a:cs typeface="Arial Unicode MS" pitchFamily="34" charset="-128"/>
              </a:rPr>
              <a:t>Instalación de un  sistema de posicionamiento satelital para embarcaciones de 12 a 18 metros de eslora</a:t>
            </a:r>
            <a:endParaRPr lang="es-ES" sz="2900" dirty="0" smtClean="0">
              <a:latin typeface="Century Gothic" pitchFamily="34" charset="0"/>
              <a:ea typeface="Arial Unicode MS" pitchFamily="34" charset="-128"/>
              <a:cs typeface="Arial Unicode MS" pitchFamily="34" charset="-128"/>
            </a:endParaRPr>
          </a:p>
          <a:p>
            <a:pPr lvl="0">
              <a:spcAft>
                <a:spcPts val="1200"/>
              </a:spcAft>
            </a:pPr>
            <a:r>
              <a:rPr lang="es-CL" sz="2900" dirty="0" smtClean="0">
                <a:latin typeface="Century Gothic" pitchFamily="34" charset="0"/>
                <a:ea typeface="Arial Unicode MS" pitchFamily="34" charset="-128"/>
                <a:cs typeface="Arial Unicode MS" pitchFamily="34" charset="-128"/>
              </a:rPr>
              <a:t>Pago de patentes</a:t>
            </a:r>
            <a:endParaRPr lang="es-ES" sz="2900" dirty="0" smtClean="0">
              <a:latin typeface="Century Gothic" pitchFamily="34" charset="0"/>
              <a:ea typeface="Arial Unicode MS" pitchFamily="34" charset="-128"/>
              <a:cs typeface="Arial Unicode MS" pitchFamily="34" charset="-128"/>
            </a:endParaRPr>
          </a:p>
          <a:p>
            <a:pPr lvl="0">
              <a:spcAft>
                <a:spcPts val="1200"/>
              </a:spcAft>
            </a:pPr>
            <a:r>
              <a:rPr lang="es-CL" sz="2900" dirty="0" smtClean="0">
                <a:latin typeface="Century Gothic" pitchFamily="34" charset="0"/>
                <a:ea typeface="Arial Unicode MS" pitchFamily="34" charset="-128"/>
                <a:cs typeface="Arial Unicode MS" pitchFamily="34" charset="-128"/>
              </a:rPr>
              <a:t>Seguro de vida obligatorio para el pescador artesanal que promueva una mejor protección de el que rige en la actualidad</a:t>
            </a:r>
            <a:endParaRPr lang="es-ES" sz="2900" dirty="0" smtClean="0">
              <a:latin typeface="Century Gothic" pitchFamily="34" charset="0"/>
              <a:ea typeface="Arial Unicode MS" pitchFamily="34" charset="-128"/>
              <a:cs typeface="Arial Unicode MS" pitchFamily="34" charset="-128"/>
            </a:endParaRPr>
          </a:p>
          <a:p>
            <a:pPr lvl="0">
              <a:spcAft>
                <a:spcPts val="1200"/>
              </a:spcAft>
            </a:pPr>
            <a:r>
              <a:rPr lang="es-CL" sz="2900" dirty="0" smtClean="0">
                <a:latin typeface="Century Gothic" pitchFamily="34" charset="0"/>
                <a:ea typeface="Arial Unicode MS" pitchFamily="34" charset="-128"/>
                <a:cs typeface="Arial Unicode MS" pitchFamily="34" charset="-128"/>
              </a:rPr>
              <a:t>Que se mantengan los  comité científico  y de manejos para la asignación de cuota de pesca, instancia que permite un resguardo biológico que protege la asignación política de los recursos del mar</a:t>
            </a:r>
            <a:endParaRPr lang="es-ES" sz="2900" dirty="0" smtClean="0">
              <a:latin typeface="Century Gothic" pitchFamily="34" charset="0"/>
              <a:ea typeface="Arial Unicode MS" pitchFamily="34" charset="-128"/>
              <a:cs typeface="Arial Unicode MS" pitchFamily="34" charset="-128"/>
            </a:endParaRPr>
          </a:p>
          <a:p>
            <a:endParaRPr lang="es-ES" dirty="0">
              <a:latin typeface="Arial Unicode MS" pitchFamily="34" charset="-128"/>
              <a:ea typeface="Arial Unicode MS" pitchFamily="34" charset="-128"/>
              <a:cs typeface="Arial Unicode MS" pitchFamily="34" charset="-128"/>
            </a:endParaRPr>
          </a:p>
        </p:txBody>
      </p:sp>
      <p:sp>
        <p:nvSpPr>
          <p:cNvPr id="2" name="1 Título"/>
          <p:cNvSpPr>
            <a:spLocks noGrp="1"/>
          </p:cNvSpPr>
          <p:nvPr>
            <p:ph type="title"/>
          </p:nvPr>
        </p:nvSpPr>
        <p:spPr>
          <a:xfrm>
            <a:off x="179512" y="155448"/>
            <a:ext cx="8784976" cy="1252728"/>
          </a:xfrm>
        </p:spPr>
        <p:txBody>
          <a:bodyPr>
            <a:noAutofit/>
          </a:bodyPr>
          <a:lstStyle/>
          <a:p>
            <a:r>
              <a:rPr lang="es-CL" sz="3200" dirty="0" smtClean="0"/>
              <a:t>Ratificamos nuestra posición en no aceptar cambio en los siguientes puntos de la actual Ley</a:t>
            </a:r>
            <a:endParaRPr lang="es-ES" sz="3200" dirty="0"/>
          </a:p>
        </p:txBody>
      </p:sp>
      <p:pic>
        <p:nvPicPr>
          <p:cNvPr id="4" name="3 Imagen" descr="logo ferepa.png"/>
          <p:cNvPicPr>
            <a:picLocks noChangeAspect="1"/>
          </p:cNvPicPr>
          <p:nvPr/>
        </p:nvPicPr>
        <p:blipFill>
          <a:blip r:embed="rId2" cstate="print"/>
          <a:stretch>
            <a:fillRect/>
          </a:stretch>
        </p:blipFill>
        <p:spPr>
          <a:xfrm>
            <a:off x="7884368" y="5805264"/>
            <a:ext cx="864096" cy="856774"/>
          </a:xfrm>
          <a:prstGeom prst="rect">
            <a:avLst/>
          </a:prstGeom>
        </p:spPr>
      </p:pic>
    </p:spTree>
  </p:cSld>
  <p:clrMapOvr>
    <a:masterClrMapping/>
  </p:clrMapOvr>
  <p:transition>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612648" y="1600200"/>
            <a:ext cx="8153400" cy="4853136"/>
          </a:xfrm>
        </p:spPr>
        <p:txBody>
          <a:bodyPr>
            <a:normAutofit/>
          </a:bodyPr>
          <a:lstStyle/>
          <a:p>
            <a:pPr>
              <a:spcAft>
                <a:spcPts val="1200"/>
              </a:spcAft>
            </a:pPr>
            <a:r>
              <a:rPr lang="es-CL" sz="2000" dirty="0" smtClean="0">
                <a:latin typeface="Century Gothic" pitchFamily="34" charset="0"/>
                <a:ea typeface="Arial Unicode MS" pitchFamily="34" charset="-128"/>
                <a:cs typeface="Arial Unicode MS" pitchFamily="34" charset="-128"/>
              </a:rPr>
              <a:t>Eliminar  la exigencia del observador a bordo de las </a:t>
            </a:r>
            <a:r>
              <a:rPr lang="es-CL" sz="2000" smtClean="0">
                <a:latin typeface="Century Gothic" pitchFamily="34" charset="0"/>
                <a:ea typeface="Arial Unicode MS" pitchFamily="34" charset="-128"/>
                <a:cs typeface="Arial Unicode MS" pitchFamily="34" charset="-128"/>
              </a:rPr>
              <a:t>embarcacones</a:t>
            </a:r>
            <a:endParaRPr lang="es-CL" sz="2000" dirty="0" smtClean="0">
              <a:latin typeface="Century Gothic" pitchFamily="34" charset="0"/>
              <a:ea typeface="Arial Unicode MS" pitchFamily="34" charset="-128"/>
              <a:cs typeface="Arial Unicode MS" pitchFamily="34" charset="-128"/>
            </a:endParaRPr>
          </a:p>
          <a:p>
            <a:pPr>
              <a:spcAft>
                <a:spcPts val="1200"/>
              </a:spcAft>
            </a:pPr>
            <a:r>
              <a:rPr lang="es-CL" sz="2000" dirty="0" smtClean="0">
                <a:latin typeface="Century Gothic" pitchFamily="34" charset="0"/>
                <a:ea typeface="Arial Unicode MS" pitchFamily="34" charset="-128"/>
                <a:cs typeface="Arial Unicode MS" pitchFamily="34" charset="-128"/>
              </a:rPr>
              <a:t>Establecer restricciones para embarcaciones menores de 12 metros de eslora que se dedican a la pesca pelágica dentro de la primera milla marina, como la implementación de Certificación de las Capturas, Cubicaje  de la bodega (no cargar más de 15 toneladas de carga por vuelta de viaje). </a:t>
            </a:r>
          </a:p>
          <a:p>
            <a:pPr>
              <a:spcAft>
                <a:spcPts val="1200"/>
              </a:spcAft>
            </a:pPr>
            <a:r>
              <a:rPr lang="es-CL" sz="2000" dirty="0" smtClean="0">
                <a:latin typeface="Century Gothic" pitchFamily="34" charset="0"/>
                <a:ea typeface="Arial Unicode MS" pitchFamily="34" charset="-128"/>
                <a:cs typeface="Arial Unicode MS" pitchFamily="34" charset="-128"/>
              </a:rPr>
              <a:t>Establecer y declarar el trabajo del buzo mariscador y su ayudante como trabajo pesado</a:t>
            </a:r>
          </a:p>
          <a:p>
            <a:pPr>
              <a:spcAft>
                <a:spcPts val="1200"/>
              </a:spcAft>
            </a:pPr>
            <a:r>
              <a:rPr lang="es-CL" sz="2000" dirty="0" smtClean="0">
                <a:latin typeface="Century Gothic" pitchFamily="34" charset="0"/>
                <a:ea typeface="Arial Unicode MS" pitchFamily="34" charset="-128"/>
                <a:cs typeface="Arial Unicode MS" pitchFamily="34" charset="-128"/>
              </a:rPr>
              <a:t>Refundir en un solo permiso, la cuota total  autorizada para cada una de las embarcaciones del armador o de su grupo familiar</a:t>
            </a:r>
          </a:p>
        </p:txBody>
      </p:sp>
      <p:sp>
        <p:nvSpPr>
          <p:cNvPr id="2" name="1 Título"/>
          <p:cNvSpPr>
            <a:spLocks noGrp="1"/>
          </p:cNvSpPr>
          <p:nvPr>
            <p:ph type="title"/>
          </p:nvPr>
        </p:nvSpPr>
        <p:spPr/>
        <p:txBody>
          <a:bodyPr>
            <a:normAutofit fontScale="90000"/>
          </a:bodyPr>
          <a:lstStyle/>
          <a:p>
            <a:r>
              <a:rPr lang="es-CL" dirty="0" smtClean="0"/>
              <a:t>Nuestra propuesta para una nueva Ley de Pesca es:</a:t>
            </a:r>
            <a:endParaRPr lang="es-ES" dirty="0"/>
          </a:p>
        </p:txBody>
      </p:sp>
      <p:pic>
        <p:nvPicPr>
          <p:cNvPr id="4" name="3 Imagen" descr="logo ferepa.png"/>
          <p:cNvPicPr>
            <a:picLocks noChangeAspect="1"/>
          </p:cNvPicPr>
          <p:nvPr/>
        </p:nvPicPr>
        <p:blipFill>
          <a:blip r:embed="rId2" cstate="print"/>
          <a:stretch>
            <a:fillRect/>
          </a:stretch>
        </p:blipFill>
        <p:spPr>
          <a:xfrm>
            <a:off x="7884368" y="5805264"/>
            <a:ext cx="864096" cy="856774"/>
          </a:xfrm>
          <a:prstGeom prst="rect">
            <a:avLst/>
          </a:prstGeom>
        </p:spPr>
      </p:pic>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normAutofit lnSpcReduction="10000"/>
          </a:bodyPr>
          <a:lstStyle/>
          <a:p>
            <a:pPr>
              <a:spcAft>
                <a:spcPts val="1200"/>
              </a:spcAft>
            </a:pPr>
            <a:r>
              <a:rPr lang="es-CL" sz="2000" dirty="0" smtClean="0">
                <a:latin typeface="Century Gothic" pitchFamily="34" charset="0"/>
                <a:ea typeface="Arial Unicode MS" pitchFamily="34" charset="-128"/>
                <a:cs typeface="Arial Unicode MS" pitchFamily="34" charset="-128"/>
              </a:rPr>
              <a:t>Que los excedentes derivados del Máximo </a:t>
            </a:r>
            <a:r>
              <a:rPr lang="es-CL" sz="2000" dirty="0" err="1" smtClean="0">
                <a:latin typeface="Century Gothic" pitchFamily="34" charset="0"/>
                <a:ea typeface="Arial Unicode MS" pitchFamily="34" charset="-128"/>
                <a:cs typeface="Arial Unicode MS" pitchFamily="34" charset="-128"/>
              </a:rPr>
              <a:t>Rendible</a:t>
            </a:r>
            <a:r>
              <a:rPr lang="es-CL" sz="2000" dirty="0" smtClean="0">
                <a:latin typeface="Century Gothic" pitchFamily="34" charset="0"/>
                <a:ea typeface="Arial Unicode MS" pitchFamily="34" charset="-128"/>
                <a:cs typeface="Arial Unicode MS" pitchFamily="34" charset="-128"/>
              </a:rPr>
              <a:t> Sostenible se redistribuya en forma equitativa entre sector artesanal e industrial</a:t>
            </a:r>
          </a:p>
          <a:p>
            <a:pPr>
              <a:spcAft>
                <a:spcPts val="1200"/>
              </a:spcAft>
            </a:pPr>
            <a:r>
              <a:rPr lang="es-CL" sz="2000" dirty="0" smtClean="0">
                <a:latin typeface="Century Gothic" pitchFamily="34" charset="0"/>
                <a:ea typeface="Arial Unicode MS" pitchFamily="34" charset="-128"/>
                <a:cs typeface="Arial Unicode MS" pitchFamily="34" charset="-128"/>
              </a:rPr>
              <a:t>Estamos por eliminar la renovación automática de las licencias transables que hoy aplica a la industria</a:t>
            </a:r>
          </a:p>
          <a:p>
            <a:pPr lvl="0">
              <a:spcAft>
                <a:spcPts val="1200"/>
              </a:spcAft>
            </a:pPr>
            <a:r>
              <a:rPr lang="es-CL" sz="2000" dirty="0" smtClean="0">
                <a:latin typeface="Century Gothic" pitchFamily="34" charset="0"/>
                <a:ea typeface="Arial Unicode MS" pitchFamily="34" charset="-128"/>
                <a:cs typeface="Arial Unicode MS" pitchFamily="34" charset="-128"/>
              </a:rPr>
              <a:t>Eliminar el arte conocido como arrastre para todo tipo de pesquerías a nivel nacional.</a:t>
            </a:r>
          </a:p>
          <a:p>
            <a:pPr lvl="0">
              <a:spcAft>
                <a:spcPts val="1200"/>
              </a:spcAft>
            </a:pPr>
            <a:r>
              <a:rPr lang="es-CL" sz="2000" dirty="0" smtClean="0">
                <a:latin typeface="Century Gothic" pitchFamily="34" charset="0"/>
                <a:ea typeface="Arial Unicode MS" pitchFamily="34" charset="-128"/>
                <a:cs typeface="Arial Unicode MS" pitchFamily="34" charset="-128"/>
              </a:rPr>
              <a:t>Establecer un programa eficiente de valor agregado a la pesca artesanal que promueva la sustentabilidad. “</a:t>
            </a:r>
            <a:r>
              <a:rPr lang="es-CL" sz="2000" b="1" dirty="0" smtClean="0">
                <a:latin typeface="Century Gothic" pitchFamily="34" charset="0"/>
                <a:ea typeface="Arial Unicode MS" pitchFamily="34" charset="-128"/>
                <a:cs typeface="Arial Unicode MS" pitchFamily="34" charset="-128"/>
              </a:rPr>
              <a:t>Pesquemos menos y ganemos más”</a:t>
            </a:r>
          </a:p>
          <a:p>
            <a:pPr lvl="0">
              <a:spcAft>
                <a:spcPts val="1200"/>
              </a:spcAft>
            </a:pPr>
            <a:r>
              <a:rPr lang="es-CL" sz="2000" dirty="0" smtClean="0">
                <a:latin typeface="Century Gothic" pitchFamily="34" charset="0"/>
                <a:ea typeface="Arial Unicode MS" pitchFamily="34" charset="-128"/>
                <a:cs typeface="Arial Unicode MS" pitchFamily="34" charset="-128"/>
              </a:rPr>
              <a:t>Establecer una plataforma social efectiva que proteja a las y los trabajadores del mar.</a:t>
            </a:r>
            <a:endParaRPr lang="es-ES" sz="2000" dirty="0" smtClean="0">
              <a:latin typeface="Century Gothic" pitchFamily="34" charset="0"/>
              <a:ea typeface="Arial Unicode MS" pitchFamily="34" charset="-128"/>
              <a:cs typeface="Arial Unicode MS" pitchFamily="34" charset="-128"/>
            </a:endParaRPr>
          </a:p>
          <a:p>
            <a:endParaRPr lang="es-ES" dirty="0"/>
          </a:p>
        </p:txBody>
      </p:sp>
      <p:sp>
        <p:nvSpPr>
          <p:cNvPr id="2" name="1 Título"/>
          <p:cNvSpPr>
            <a:spLocks noGrp="1"/>
          </p:cNvSpPr>
          <p:nvPr>
            <p:ph type="title"/>
          </p:nvPr>
        </p:nvSpPr>
        <p:spPr/>
        <p:txBody>
          <a:bodyPr>
            <a:normAutofit fontScale="90000"/>
          </a:bodyPr>
          <a:lstStyle/>
          <a:p>
            <a:r>
              <a:rPr lang="es-CL" dirty="0" smtClean="0"/>
              <a:t>Nuestra propuesta para una nueva Ley de Pesca es:</a:t>
            </a:r>
            <a:endParaRPr lang="es-ES" dirty="0"/>
          </a:p>
        </p:txBody>
      </p:sp>
      <p:pic>
        <p:nvPicPr>
          <p:cNvPr id="4" name="3 Imagen" descr="logo ferepa.png"/>
          <p:cNvPicPr>
            <a:picLocks noChangeAspect="1"/>
          </p:cNvPicPr>
          <p:nvPr/>
        </p:nvPicPr>
        <p:blipFill>
          <a:blip r:embed="rId2" cstate="print"/>
          <a:stretch>
            <a:fillRect/>
          </a:stretch>
        </p:blipFill>
        <p:spPr>
          <a:xfrm>
            <a:off x="7884368" y="5805264"/>
            <a:ext cx="864096" cy="856774"/>
          </a:xfrm>
          <a:prstGeom prst="rect">
            <a:avLst/>
          </a:prstGeom>
        </p:spPr>
      </p:pic>
    </p:spTree>
  </p:cSld>
  <p:clrMapOvr>
    <a:masterClrMapping/>
  </p:clrMapOvr>
  <p:transition>
    <p:cover dir="u"/>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Título"/>
          <p:cNvSpPr>
            <a:spLocks noGrp="1"/>
          </p:cNvSpPr>
          <p:nvPr>
            <p:ph type="title"/>
          </p:nvPr>
        </p:nvSpPr>
        <p:spPr>
          <a:xfrm>
            <a:off x="539552" y="2852936"/>
            <a:ext cx="8229600" cy="1143000"/>
          </a:xfrm>
        </p:spPr>
        <p:txBody>
          <a:bodyPr/>
          <a:lstStyle/>
          <a:p>
            <a:pPr algn="ctr"/>
            <a:r>
              <a:rPr lang="es-CL" dirty="0" smtClean="0"/>
              <a:t>Muchas Gracias</a:t>
            </a:r>
            <a:endParaRPr lang="es-ES" dirty="0"/>
          </a:p>
        </p:txBody>
      </p:sp>
    </p:spTree>
  </p:cSld>
  <p:clrMapOvr>
    <a:masterClrMapping/>
  </p:clrMapOvr>
  <p:transition>
    <p:wip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Concurrencia">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71</TotalTime>
  <Words>364</Words>
  <Application>Microsoft Office PowerPoint</Application>
  <PresentationFormat>Presentación en pantalla (4:3)</PresentationFormat>
  <Paragraphs>22</Paragraphs>
  <Slides>5</Slides>
  <Notes>0</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Concurrencia</vt:lpstr>
      <vt:lpstr>Propuestas de Ferepa Bio bío ante una nueva Ley de Pesca</vt:lpstr>
      <vt:lpstr>Ratificamos nuestra posición en no aceptar cambio en los siguientes puntos de la actual Ley</vt:lpstr>
      <vt:lpstr>Nuestra propuesta para una nueva Ley de Pesca es:</vt:lpstr>
      <vt:lpstr>Nuestra propuesta para una nueva Ley de Pesca es:</vt:lpstr>
      <vt:lpstr>Muchas Gracias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Propuestas de Ferepa Bio bío ante una nueva Ley de Pesca</dc:title>
  <dc:creator>Cristian Arancibia</dc:creator>
  <cp:lastModifiedBy>Cristian Arancibia</cp:lastModifiedBy>
  <cp:revision>12</cp:revision>
  <dcterms:created xsi:type="dcterms:W3CDTF">2023-01-10T14:17:48Z</dcterms:created>
  <dcterms:modified xsi:type="dcterms:W3CDTF">2023-01-13T11:59:19Z</dcterms:modified>
</cp:coreProperties>
</file>