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320" r:id="rId3"/>
    <p:sldId id="295" r:id="rId4"/>
    <p:sldId id="299" r:id="rId5"/>
    <p:sldId id="316" r:id="rId6"/>
    <p:sldId id="328" r:id="rId7"/>
    <p:sldId id="305" r:id="rId8"/>
    <p:sldId id="314" r:id="rId9"/>
    <p:sldId id="329" r:id="rId10"/>
    <p:sldId id="330" r:id="rId11"/>
    <p:sldId id="332" r:id="rId12"/>
    <p:sldId id="334" r:id="rId13"/>
    <p:sldId id="335" r:id="rId14"/>
    <p:sldId id="333" r:id="rId15"/>
    <p:sldId id="331" r:id="rId16"/>
    <p:sldId id="336" r:id="rId17"/>
    <p:sldId id="337" r:id="rId18"/>
    <p:sldId id="338" r:id="rId19"/>
    <p:sldId id="339" r:id="rId20"/>
    <p:sldId id="340" r:id="rId21"/>
    <p:sldId id="341" r:id="rId22"/>
    <p:sldId id="304" r:id="rId23"/>
    <p:sldId id="342" r:id="rId2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616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BEDCF6-CA75-9765-2350-D988A8EE6FA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1CDE02C-3A3B-D66E-D683-5B0A80451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443E4BA-41FD-0161-5D08-D20EC8B8D6F4}"/>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1FE38ED8-1BC1-9F15-038E-97B03D38FFE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E01F6EB-B0FB-6BB2-82CE-DDD9AB1CFC7A}"/>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302147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7A271A-350E-825A-5E6E-4EA0AC819E6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31EA431-46F4-D758-D3FA-1445661F39F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AC69E2-873E-2DF7-8DF9-ED54BE52F532}"/>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951F13B9-A9E4-EDC3-A8E8-47B9044E974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BDDFD49-74BD-10AE-D1BF-34C8672EEC7A}"/>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39784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65F2A1C-E353-E6FD-4EBE-ADEC1FD363D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9780A84-FA34-84E4-9749-199F0B482F9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2A4B8B2-7BCD-18B8-6434-B83563AF4B50}"/>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DEF124B3-C477-771E-FDAE-5C5A55E095F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2113BE8-8E76-C925-6D3F-056AFF43FB18}"/>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40526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C34142-ABDE-664F-A5CC-C0BEC36031B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C063360-C3E9-A705-8180-487CB87CACC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9541900-6A2B-843D-B5F9-37F6D88B3214}"/>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88CED6B2-66F7-A055-99DA-1C417DB4F75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525A735-3848-B4AD-1FAB-C09E8A078E57}"/>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25776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E6FE10-1732-8721-3CB4-91310AB7B8F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0E3BAAD-99E4-8EF2-976F-13379E5A9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35B05D7-05C8-D060-17AE-2A0A0264D85B}"/>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AE749EB2-1BCB-CA5E-2B24-E173D2035C5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9AA7743-EA57-63FD-AAFA-A62E830B0794}"/>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2164306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C77E6-1DF7-C12B-BB78-FCFA36D0283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7898975-C31A-E109-2BC1-72472EE751D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1794F96D-3B04-FB34-ABB4-85625146B2C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D15A1988-AFD4-26A8-EDDA-027D550879E3}"/>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6" name="Marcador de pie de página 5">
            <a:extLst>
              <a:ext uri="{FF2B5EF4-FFF2-40B4-BE49-F238E27FC236}">
                <a16:creationId xmlns:a16="http://schemas.microsoft.com/office/drawing/2014/main" id="{2DE891D9-685F-2644-F793-D7C8753DAE3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4FD8849-006E-BFF4-77CA-FB8D34CE143C}"/>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3958434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E933C2-B311-5FAA-4D40-4A4E0B1B2FE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9BFD1AF-C750-09BD-4F74-C7857AACA1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C900824-46AE-7534-4594-B077E0FA6AE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7662E832-4467-4C88-9A22-BC463CD7AF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145AF8F-701F-97A6-F9A4-68A934C3B6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951D89F2-2635-65CE-B19E-A7E8DE270143}"/>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8" name="Marcador de pie de página 7">
            <a:extLst>
              <a:ext uri="{FF2B5EF4-FFF2-40B4-BE49-F238E27FC236}">
                <a16:creationId xmlns:a16="http://schemas.microsoft.com/office/drawing/2014/main" id="{5880C100-3BC9-E7B6-30F4-F5CF4ECC50AD}"/>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DB99D7FC-8C76-3B5F-1E1A-185DEDD53752}"/>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201533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8B7FF-0B60-0729-FD90-C4BEECD10F1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8081717-EFED-E199-9EF9-C65A382DE612}"/>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4" name="Marcador de pie de página 3">
            <a:extLst>
              <a:ext uri="{FF2B5EF4-FFF2-40B4-BE49-F238E27FC236}">
                <a16:creationId xmlns:a16="http://schemas.microsoft.com/office/drawing/2014/main" id="{F084FD7A-B915-27DE-B8A9-17F4F22964A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CE7A922-98D7-14DB-C704-F1E73CBC1990}"/>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325785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D49FA68-6F06-34FE-DAE9-816A9F93C228}"/>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3" name="Marcador de pie de página 2">
            <a:extLst>
              <a:ext uri="{FF2B5EF4-FFF2-40B4-BE49-F238E27FC236}">
                <a16:creationId xmlns:a16="http://schemas.microsoft.com/office/drawing/2014/main" id="{B5E9B133-4132-C492-B92A-995802D8A90E}"/>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E695FB8-D4DA-FA6D-C9C3-2F645B09848D}"/>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307144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E07001-BAD5-F921-5FA7-187AC86FD6B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FC7D097-9627-00FD-38CA-5075830BD0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84B8E5F4-2D42-3ECD-0209-EAF23760F8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EE2B8A0-D4A6-3394-0360-290E0E7DAE57}"/>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6" name="Marcador de pie de página 5">
            <a:extLst>
              <a:ext uri="{FF2B5EF4-FFF2-40B4-BE49-F238E27FC236}">
                <a16:creationId xmlns:a16="http://schemas.microsoft.com/office/drawing/2014/main" id="{580411B4-7AE0-38D7-732B-D08E9C1B9F0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39386A6-C003-72D9-86C1-57055EE1357F}"/>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140228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1172DB-3CC4-9732-3B5D-AED6C520689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F9DE5C75-BE7D-AA63-AE42-C0913963C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AEEC62AC-814C-F358-A36B-A373330CF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ECC54A0-DA1A-5DDB-17DA-B60BC89A2C2B}"/>
              </a:ext>
            </a:extLst>
          </p:cNvPr>
          <p:cNvSpPr>
            <a:spLocks noGrp="1"/>
          </p:cNvSpPr>
          <p:nvPr>
            <p:ph type="dt" sz="half" idx="10"/>
          </p:nvPr>
        </p:nvSpPr>
        <p:spPr/>
        <p:txBody>
          <a:bodyPr/>
          <a:lstStyle/>
          <a:p>
            <a:fld id="{BB215510-7AFC-4281-8830-24E101E29511}" type="datetimeFigureOut">
              <a:rPr lang="es-CL" smtClean="0"/>
              <a:t>12-01-2023</a:t>
            </a:fld>
            <a:endParaRPr lang="es-CL"/>
          </a:p>
        </p:txBody>
      </p:sp>
      <p:sp>
        <p:nvSpPr>
          <p:cNvPr id="6" name="Marcador de pie de página 5">
            <a:extLst>
              <a:ext uri="{FF2B5EF4-FFF2-40B4-BE49-F238E27FC236}">
                <a16:creationId xmlns:a16="http://schemas.microsoft.com/office/drawing/2014/main" id="{5083565F-EEBA-6DF6-4EB4-873EF2595B3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66A5659-BE69-F0B6-3273-4BB9B2A19C86}"/>
              </a:ext>
            </a:extLst>
          </p:cNvPr>
          <p:cNvSpPr>
            <a:spLocks noGrp="1"/>
          </p:cNvSpPr>
          <p:nvPr>
            <p:ph type="sldNum" sz="quarter" idx="12"/>
          </p:nvPr>
        </p:nvSpPr>
        <p:spPr/>
        <p:txBody>
          <a:bodyPr/>
          <a:lstStyle/>
          <a:p>
            <a:fld id="{D00F8688-D05A-4821-AA4F-0E11D720FAEB}" type="slidenum">
              <a:rPr lang="es-CL" smtClean="0"/>
              <a:t>‹Nº›</a:t>
            </a:fld>
            <a:endParaRPr lang="es-CL"/>
          </a:p>
        </p:txBody>
      </p:sp>
    </p:spTree>
    <p:extLst>
      <p:ext uri="{BB962C8B-B14F-4D97-AF65-F5344CB8AC3E}">
        <p14:creationId xmlns:p14="http://schemas.microsoft.com/office/powerpoint/2010/main" val="45759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38EDAB6-39D0-1755-9F2D-BAAA8D2D68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DFBE7B1-97F3-8ED5-F048-8E61241304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A94866F-1B16-C75B-2A6D-00A3C61CB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15510-7AFC-4281-8830-24E101E29511}" type="datetimeFigureOut">
              <a:rPr lang="es-CL" smtClean="0"/>
              <a:t>12-01-2023</a:t>
            </a:fld>
            <a:endParaRPr lang="es-CL"/>
          </a:p>
        </p:txBody>
      </p:sp>
      <p:sp>
        <p:nvSpPr>
          <p:cNvPr id="5" name="Marcador de pie de página 4">
            <a:extLst>
              <a:ext uri="{FF2B5EF4-FFF2-40B4-BE49-F238E27FC236}">
                <a16:creationId xmlns:a16="http://schemas.microsoft.com/office/drawing/2014/main" id="{076D6A79-7B94-7DA7-E33D-6C3E4207CF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297EC1F-DB10-4C74-DC69-351B96805D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F8688-D05A-4821-AA4F-0E11D720FAEB}" type="slidenum">
              <a:rPr lang="es-CL" smtClean="0"/>
              <a:t>‹Nº›</a:t>
            </a:fld>
            <a:endParaRPr lang="es-CL"/>
          </a:p>
        </p:txBody>
      </p:sp>
    </p:spTree>
    <p:extLst>
      <p:ext uri="{BB962C8B-B14F-4D97-AF65-F5344CB8AC3E}">
        <p14:creationId xmlns:p14="http://schemas.microsoft.com/office/powerpoint/2010/main" val="72821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fedarpel@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7A0BB-D74C-4395-B10B-E1D5EE53DF8C}"/>
              </a:ext>
            </a:extLst>
          </p:cNvPr>
          <p:cNvSpPr>
            <a:spLocks noGrp="1"/>
          </p:cNvSpPr>
          <p:nvPr>
            <p:ph type="ctrTitle"/>
          </p:nvPr>
        </p:nvSpPr>
        <p:spPr>
          <a:xfrm>
            <a:off x="5383325" y="1323008"/>
            <a:ext cx="5292437" cy="1488593"/>
          </a:xfrm>
        </p:spPr>
        <p:txBody>
          <a:bodyPr>
            <a:normAutofit fontScale="90000"/>
          </a:bodyPr>
          <a:lstStyle/>
          <a:p>
            <a:pPr algn="ctr"/>
            <a:r>
              <a:rPr lang="es-CL" sz="6600" b="1" i="1" dirty="0">
                <a:solidFill>
                  <a:srgbClr val="002060"/>
                </a:solidFill>
                <a:latin typeface="Algerian" panose="04020705040A02060702" pitchFamily="82" charset="0"/>
              </a:rPr>
              <a:t>FEDARPEL  </a:t>
            </a:r>
            <a:r>
              <a:rPr lang="es-CL" sz="6600" b="1" i="1" dirty="0" err="1">
                <a:solidFill>
                  <a:srgbClr val="002060"/>
                </a:solidFill>
                <a:latin typeface="Algerian" panose="04020705040A02060702" pitchFamily="82" charset="0"/>
              </a:rPr>
              <a:t>a.g</a:t>
            </a:r>
            <a:endParaRPr lang="es-CL" sz="6600" b="1" i="1" dirty="0">
              <a:solidFill>
                <a:srgbClr val="002060"/>
              </a:solidFill>
              <a:latin typeface="Algerian" panose="04020705040A02060702" pitchFamily="82" charset="0"/>
            </a:endParaRPr>
          </a:p>
        </p:txBody>
      </p:sp>
      <p:sp>
        <p:nvSpPr>
          <p:cNvPr id="3" name="Subtítulo 2">
            <a:extLst>
              <a:ext uri="{FF2B5EF4-FFF2-40B4-BE49-F238E27FC236}">
                <a16:creationId xmlns:a16="http://schemas.microsoft.com/office/drawing/2014/main" id="{397C26F0-DEE6-486A-B63C-EFB0CCD8A780}"/>
              </a:ext>
            </a:extLst>
          </p:cNvPr>
          <p:cNvSpPr>
            <a:spLocks noGrp="1"/>
          </p:cNvSpPr>
          <p:nvPr>
            <p:ph type="subTitle" idx="1"/>
          </p:nvPr>
        </p:nvSpPr>
        <p:spPr>
          <a:xfrm>
            <a:off x="2212531" y="3846411"/>
            <a:ext cx="7766936" cy="2027916"/>
          </a:xfrm>
        </p:spPr>
        <p:txBody>
          <a:bodyPr>
            <a:normAutofit fontScale="85000" lnSpcReduction="10000"/>
          </a:bodyPr>
          <a:lstStyle/>
          <a:p>
            <a:r>
              <a:rPr lang="es-CL" b="1" dirty="0">
                <a:solidFill>
                  <a:srgbClr val="002060"/>
                </a:solidFill>
                <a:latin typeface="Algerian" panose="04020705040A02060702" pitchFamily="82" charset="0"/>
              </a:rPr>
              <a:t>Federación de Armadores pelágicos de valdivia </a:t>
            </a:r>
            <a:r>
              <a:rPr lang="es-CL" b="1" dirty="0" err="1">
                <a:solidFill>
                  <a:srgbClr val="002060"/>
                </a:solidFill>
                <a:latin typeface="Algerian" panose="04020705040A02060702" pitchFamily="82" charset="0"/>
              </a:rPr>
              <a:t>a.g</a:t>
            </a:r>
            <a:r>
              <a:rPr lang="es-CL" b="1" dirty="0">
                <a:solidFill>
                  <a:srgbClr val="002060"/>
                </a:solidFill>
                <a:latin typeface="Algerian" panose="04020705040A02060702" pitchFamily="82" charset="0"/>
              </a:rPr>
              <a:t>.  </a:t>
            </a:r>
          </a:p>
          <a:p>
            <a:r>
              <a:rPr lang="es-ES" sz="1900" b="1" dirty="0">
                <a:solidFill>
                  <a:srgbClr val="002060"/>
                </a:solidFill>
                <a:latin typeface="Algerian" panose="04020705040A02060702" pitchFamily="82" charset="0"/>
              </a:rPr>
              <a:t>Reg. A.G N° 61 – 14 – </a:t>
            </a:r>
            <a:r>
              <a:rPr lang="es-ES" sz="1900" b="1" dirty="0" err="1">
                <a:solidFill>
                  <a:srgbClr val="002060"/>
                </a:solidFill>
                <a:latin typeface="Algerian" panose="04020705040A02060702" pitchFamily="82" charset="0"/>
              </a:rPr>
              <a:t>r.u.t</a:t>
            </a:r>
            <a:r>
              <a:rPr lang="es-ES" sz="1900" b="1" dirty="0">
                <a:solidFill>
                  <a:srgbClr val="002060"/>
                </a:solidFill>
                <a:latin typeface="Algerian" panose="04020705040A02060702" pitchFamily="82" charset="0"/>
              </a:rPr>
              <a:t>.  N° 65.175.103 – 9 - </a:t>
            </a:r>
            <a:r>
              <a:rPr lang="es-ES" sz="2000" b="1" dirty="0">
                <a:solidFill>
                  <a:srgbClr val="002060"/>
                </a:solidFill>
                <a:latin typeface="Algerian" panose="04020705040A02060702" pitchFamily="82" charset="0"/>
              </a:rPr>
              <a:t>Email</a:t>
            </a:r>
            <a:r>
              <a:rPr lang="es-ES" sz="2000" dirty="0">
                <a:solidFill>
                  <a:srgbClr val="002060"/>
                </a:solidFill>
              </a:rPr>
              <a:t>  </a:t>
            </a:r>
            <a:r>
              <a:rPr lang="es-ES" sz="2000" u="sng" dirty="0">
                <a:solidFill>
                  <a:srgbClr val="002060"/>
                </a:solidFill>
                <a:hlinkClick r:id="rId2">
                  <a:extLst>
                    <a:ext uri="{A12FA001-AC4F-418D-AE19-62706E023703}">
                      <ahyp:hlinkClr xmlns:ahyp="http://schemas.microsoft.com/office/drawing/2018/hyperlinkcolor" val="tx"/>
                    </a:ext>
                  </a:extLst>
                </a:hlinkClick>
              </a:rPr>
              <a:t>fedarpel@gmail.com</a:t>
            </a:r>
            <a:endParaRPr lang="es-CL" sz="2000" dirty="0">
              <a:solidFill>
                <a:srgbClr val="002060"/>
              </a:solidFill>
              <a:latin typeface="Algerian" panose="04020705040A02060702" pitchFamily="82" charset="0"/>
            </a:endParaRPr>
          </a:p>
          <a:p>
            <a:r>
              <a:rPr lang="es-ES" sz="1900" b="1" dirty="0">
                <a:solidFill>
                  <a:srgbClr val="002060"/>
                </a:solidFill>
                <a:latin typeface="Algerian" panose="04020705040A02060702" pitchFamily="82" charset="0"/>
              </a:rPr>
              <a:t>DIRECCION Calle Arica N° 2500 Valdivia</a:t>
            </a:r>
          </a:p>
          <a:p>
            <a:endParaRPr lang="es-CL" sz="1900" b="1" dirty="0">
              <a:solidFill>
                <a:srgbClr val="002060"/>
              </a:solidFill>
              <a:latin typeface="Algerian" panose="04020705040A02060702" pitchFamily="82" charset="0"/>
            </a:endParaRPr>
          </a:p>
          <a:p>
            <a:r>
              <a:rPr lang="es-CL" sz="1900" b="1" dirty="0">
                <a:solidFill>
                  <a:srgbClr val="002060"/>
                </a:solidFill>
                <a:latin typeface="Algerian" panose="04020705040A02060702" pitchFamily="82" charset="0"/>
              </a:rPr>
              <a:t>Region de Los Ríos</a:t>
            </a:r>
          </a:p>
          <a:p>
            <a:pPr algn="l"/>
            <a:endParaRPr lang="es-CL" dirty="0">
              <a:solidFill>
                <a:srgbClr val="002060"/>
              </a:solidFill>
              <a:latin typeface="Algerian" panose="04020705040A02060702" pitchFamily="82" charset="0"/>
            </a:endParaRPr>
          </a:p>
          <a:p>
            <a:endParaRPr lang="es-CL" dirty="0"/>
          </a:p>
        </p:txBody>
      </p:sp>
      <p:pic>
        <p:nvPicPr>
          <p:cNvPr id="4" name="Imagen 3">
            <a:extLst>
              <a:ext uri="{FF2B5EF4-FFF2-40B4-BE49-F238E27FC236}">
                <a16:creationId xmlns:a16="http://schemas.microsoft.com/office/drawing/2014/main" id="{FBF54E2E-C44A-42A9-90A2-467C54DA86F4}"/>
              </a:ext>
            </a:extLst>
          </p:cNvPr>
          <p:cNvPicPr>
            <a:picLocks noChangeAspect="1"/>
          </p:cNvPicPr>
          <p:nvPr/>
        </p:nvPicPr>
        <p:blipFill>
          <a:blip r:embed="rId3"/>
          <a:stretch>
            <a:fillRect/>
          </a:stretch>
        </p:blipFill>
        <p:spPr>
          <a:xfrm>
            <a:off x="909943" y="-1"/>
            <a:ext cx="3252515" cy="3011589"/>
          </a:xfrm>
          <a:prstGeom prst="rect">
            <a:avLst/>
          </a:prstGeom>
        </p:spPr>
      </p:pic>
    </p:spTree>
    <p:extLst>
      <p:ext uri="{BB962C8B-B14F-4D97-AF65-F5344CB8AC3E}">
        <p14:creationId xmlns:p14="http://schemas.microsoft.com/office/powerpoint/2010/main" val="1638849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5B0AE67A-993A-319A-B9F3-6195E7B2887B}"/>
              </a:ext>
            </a:extLst>
          </p:cNvPr>
          <p:cNvSpPr txBox="1"/>
          <p:nvPr/>
        </p:nvSpPr>
        <p:spPr>
          <a:xfrm>
            <a:off x="3048000" y="1363227"/>
            <a:ext cx="7129670" cy="369332"/>
          </a:xfrm>
          <a:prstGeom prst="rect">
            <a:avLst/>
          </a:prstGeom>
          <a:noFill/>
          <a:ln w="38100">
            <a:solidFill>
              <a:srgbClr val="00B050"/>
            </a:solidFill>
          </a:ln>
        </p:spPr>
        <p:txBody>
          <a:bodyPr wrap="square">
            <a:spAutoFit/>
          </a:bodyPr>
          <a:lstStyle/>
          <a:p>
            <a:r>
              <a:rPr lang="es-MX" b="1" dirty="0">
                <a:latin typeface="Verdana" panose="020B0604030504040204" pitchFamily="34" charset="0"/>
                <a:ea typeface="Verdana" panose="020B0604030504040204" pitchFamily="34" charset="0"/>
              </a:rPr>
              <a:t>REGIONALIZACIÓN DE  LOS RECURSOS PESQUEROS </a:t>
            </a:r>
            <a:endParaRPr lang="es-CL" b="1" dirty="0">
              <a:latin typeface="Verdana" panose="020B0604030504040204" pitchFamily="34" charset="0"/>
              <a:ea typeface="Verdana" panose="020B0604030504040204" pitchFamily="34" charset="0"/>
            </a:endParaRPr>
          </a:p>
        </p:txBody>
      </p:sp>
      <p:sp>
        <p:nvSpPr>
          <p:cNvPr id="9" name="CuadroTexto 8">
            <a:extLst>
              <a:ext uri="{FF2B5EF4-FFF2-40B4-BE49-F238E27FC236}">
                <a16:creationId xmlns:a16="http://schemas.microsoft.com/office/drawing/2014/main" id="{577231EB-526F-814C-05F9-E6E5E7FC9158}"/>
              </a:ext>
            </a:extLst>
          </p:cNvPr>
          <p:cNvSpPr txBox="1"/>
          <p:nvPr/>
        </p:nvSpPr>
        <p:spPr>
          <a:xfrm>
            <a:off x="1524000" y="2693649"/>
            <a:ext cx="9690604" cy="923330"/>
          </a:xfrm>
          <a:prstGeom prst="rect">
            <a:avLst/>
          </a:prstGeom>
          <a:noFill/>
          <a:ln w="38100">
            <a:solidFill>
              <a:srgbClr val="0070C0"/>
            </a:solidFill>
          </a:ln>
        </p:spPr>
        <p:txBody>
          <a:bodyPr wrap="square">
            <a:spAutoFit/>
          </a:bodyPr>
          <a:lstStyle/>
          <a:p>
            <a:pPr algn="just"/>
            <a:r>
              <a:rPr lang="es-MX" dirty="0">
                <a:latin typeface="Verdana" panose="020B0604030504040204" pitchFamily="34" charset="0"/>
                <a:ea typeface="Verdana" panose="020B0604030504040204" pitchFamily="34" charset="0"/>
              </a:rPr>
              <a:t>La nueva ley de pesca debe incorporar una administración y distribución Regional de los recursos pesqueros presentes en cada una de las regiones, acorde con la flota y disponibilidad de estos, </a:t>
            </a:r>
            <a:r>
              <a:rPr lang="es-MX" sz="1800" dirty="0">
                <a:effectLst/>
                <a:latin typeface="Verdana" panose="020B0604030504040204" pitchFamily="34" charset="0"/>
                <a:ea typeface="Calibri" panose="020F0502020204030204" pitchFamily="34" charset="0"/>
                <a:cs typeface="Times New Roman" panose="02020603050405020304" pitchFamily="18" charset="0"/>
              </a:rPr>
              <a:t>avalado por los estudios correspondientes. </a:t>
            </a:r>
            <a:endParaRPr lang="es-CL" dirty="0">
              <a:latin typeface="Verdana" panose="020B0604030504040204" pitchFamily="34" charset="0"/>
              <a:ea typeface="Verdana" panose="020B0604030504040204" pitchFamily="34" charset="0"/>
            </a:endParaRPr>
          </a:p>
        </p:txBody>
      </p:sp>
      <p:sp>
        <p:nvSpPr>
          <p:cNvPr id="13" name="CuadroTexto 12">
            <a:extLst>
              <a:ext uri="{FF2B5EF4-FFF2-40B4-BE49-F238E27FC236}">
                <a16:creationId xmlns:a16="http://schemas.microsoft.com/office/drawing/2014/main" id="{51B06A72-829B-54B1-CD6A-BF54412F32F4}"/>
              </a:ext>
            </a:extLst>
          </p:cNvPr>
          <p:cNvSpPr txBox="1"/>
          <p:nvPr/>
        </p:nvSpPr>
        <p:spPr>
          <a:xfrm>
            <a:off x="1524000" y="3835431"/>
            <a:ext cx="9690604" cy="669158"/>
          </a:xfrm>
          <a:prstGeom prst="rect">
            <a:avLst/>
          </a:prstGeom>
          <a:noFill/>
          <a:ln w="38100">
            <a:solidFill>
              <a:srgbClr val="0070C0"/>
            </a:solidFill>
          </a:ln>
        </p:spPr>
        <p:txBody>
          <a:bodyPr wrap="square">
            <a:spAutoFit/>
          </a:bodyPr>
          <a:lstStyle/>
          <a:p>
            <a:pPr algn="just">
              <a:lnSpc>
                <a:spcPct val="107000"/>
              </a:lnSpc>
              <a:spcAft>
                <a:spcPts val="800"/>
              </a:spcAft>
            </a:pPr>
            <a:r>
              <a:rPr lang="es-MX" sz="1800" dirty="0">
                <a:effectLst/>
                <a:latin typeface="Verdana" panose="020B0604030504040204" pitchFamily="34" charset="0"/>
                <a:ea typeface="Calibri" panose="020F0502020204030204" pitchFamily="34" charset="0"/>
                <a:cs typeface="Times New Roman" panose="02020603050405020304" pitchFamily="18" charset="0"/>
              </a:rPr>
              <a:t>Esta acción podría incrementar las cuotas e incluso el ingreso de nuevos actores si la biomasa lo permite y sin dañar los recursos.  </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uadroTexto 14">
            <a:extLst>
              <a:ext uri="{FF2B5EF4-FFF2-40B4-BE49-F238E27FC236}">
                <a16:creationId xmlns:a16="http://schemas.microsoft.com/office/drawing/2014/main" id="{53416C2E-1078-9F20-7D7C-626EED641522}"/>
              </a:ext>
            </a:extLst>
          </p:cNvPr>
          <p:cNvSpPr txBox="1"/>
          <p:nvPr/>
        </p:nvSpPr>
        <p:spPr>
          <a:xfrm>
            <a:off x="1524000" y="4723041"/>
            <a:ext cx="9690604" cy="965521"/>
          </a:xfrm>
          <a:prstGeom prst="rect">
            <a:avLst/>
          </a:prstGeom>
          <a:noFill/>
          <a:ln w="38100">
            <a:solidFill>
              <a:srgbClr val="0070C0"/>
            </a:solidFill>
          </a:ln>
        </p:spPr>
        <p:txBody>
          <a:bodyPr wrap="square">
            <a:spAutoFit/>
          </a:bodyPr>
          <a:lstStyle/>
          <a:p>
            <a:pPr algn="just">
              <a:lnSpc>
                <a:spcPct val="107000"/>
              </a:lnSpc>
              <a:spcAft>
                <a:spcPts val="800"/>
              </a:spcAft>
            </a:pPr>
            <a:r>
              <a:rPr lang="es-MX" sz="1800" dirty="0">
                <a:effectLst/>
                <a:latin typeface="Verdana" panose="020B0604030504040204" pitchFamily="34" charset="0"/>
                <a:ea typeface="Calibri" panose="020F0502020204030204" pitchFamily="34" charset="0"/>
                <a:cs typeface="Times New Roman" panose="02020603050405020304" pitchFamily="18" charset="0"/>
              </a:rPr>
              <a:t>De esta manera, se eliminarían los traspasos de los artesanales entre regiones que solo ha ido enriqueciendo a armadores que año a año venden su cuota. Pescado para el que pesque seria la consigna.</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6398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00DEB5EA-CD5F-E4B6-9E42-300901DE2FFB}"/>
              </a:ext>
            </a:extLst>
          </p:cNvPr>
          <p:cNvSpPr txBox="1"/>
          <p:nvPr/>
        </p:nvSpPr>
        <p:spPr>
          <a:xfrm>
            <a:off x="768626" y="2278152"/>
            <a:ext cx="10445978" cy="2585323"/>
          </a:xfrm>
          <a:prstGeom prst="rect">
            <a:avLst/>
          </a:prstGeom>
          <a:noFill/>
          <a:ln w="38100">
            <a:solidFill>
              <a:srgbClr val="0070C0"/>
            </a:solidFill>
          </a:ln>
        </p:spPr>
        <p:txBody>
          <a:bodyPr wrap="square">
            <a:spAutoFit/>
          </a:bodyPr>
          <a:lstStyle/>
          <a:p>
            <a:pPr algn="just"/>
            <a:r>
              <a:rPr lang="es-MX" sz="1800" dirty="0">
                <a:effectLst/>
                <a:latin typeface="Verdana" panose="020B0604030504040204" pitchFamily="34" charset="0"/>
                <a:ea typeface="Calibri" panose="020F0502020204030204" pitchFamily="34" charset="0"/>
                <a:cs typeface="Times New Roman" panose="02020603050405020304" pitchFamily="18" charset="0"/>
              </a:rPr>
              <a:t>hoy en día junto a la novena región, aportamos más del 70% de los recursos a la macrozona y recibimos el 11,5% en Los Ríos y la Araucanía tiene una mínima participación. Ósea, subvencionamos al resto de las regiones de la macrozona centro sur mientras quienes hacen bien las cosas dando cumplimiento a las normativas son castigados y quienes producen los problemas son cada día mas premiados. Han crecido en flota, subreporte, etc. Estableciéndose</a:t>
            </a:r>
            <a:r>
              <a:rPr lang="es-MX" sz="1800" dirty="0">
                <a:effectLst/>
                <a:latin typeface="Verdana" panose="020B0604030504040204" pitchFamily="34" charset="0"/>
                <a:ea typeface="Verdana" panose="020B0604030504040204" pitchFamily="34" charset="0"/>
                <a:cs typeface="Times New Roman" panose="02020603050405020304" pitchFamily="18" charset="0"/>
              </a:rPr>
              <a:t> </a:t>
            </a:r>
            <a:r>
              <a:rPr lang="es-MX" dirty="0">
                <a:latin typeface="Verdana" panose="020B0604030504040204" pitchFamily="34" charset="0"/>
                <a:ea typeface="Verdana" panose="020B0604030504040204" pitchFamily="34" charset="0"/>
              </a:rPr>
              <a:t>como valida una sola forma para todas las regiones del país, siendo esto un contrasentido para la gobernanza y sustentabilidad de los recursos pesqueros. </a:t>
            </a:r>
          </a:p>
          <a:p>
            <a:pPr algn="just"/>
            <a:endParaRPr lang="es-CL" dirty="0"/>
          </a:p>
        </p:txBody>
      </p:sp>
      <p:sp>
        <p:nvSpPr>
          <p:cNvPr id="9" name="CuadroTexto 8">
            <a:extLst>
              <a:ext uri="{FF2B5EF4-FFF2-40B4-BE49-F238E27FC236}">
                <a16:creationId xmlns:a16="http://schemas.microsoft.com/office/drawing/2014/main" id="{15644E02-D042-3235-E0D1-0FE9BB345612}"/>
              </a:ext>
            </a:extLst>
          </p:cNvPr>
          <p:cNvSpPr txBox="1"/>
          <p:nvPr/>
        </p:nvSpPr>
        <p:spPr>
          <a:xfrm>
            <a:off x="2897232" y="1207393"/>
            <a:ext cx="6944140" cy="369332"/>
          </a:xfrm>
          <a:prstGeom prst="rect">
            <a:avLst/>
          </a:prstGeom>
          <a:noFill/>
          <a:ln w="38100">
            <a:solidFill>
              <a:srgbClr val="00B050"/>
            </a:solidFill>
          </a:ln>
        </p:spPr>
        <p:txBody>
          <a:bodyPr wrap="square">
            <a:spAutoFit/>
          </a:bodyPr>
          <a:lstStyle/>
          <a:p>
            <a:r>
              <a:rPr lang="es-MX" b="1" dirty="0">
                <a:latin typeface="Verdana" panose="020B0604030504040204" pitchFamily="34" charset="0"/>
                <a:ea typeface="Verdana" panose="020B0604030504040204" pitchFamily="34" charset="0"/>
              </a:rPr>
              <a:t>REGIONALIZACIÓN DE  LOS RECURSOS PESQUEROS </a:t>
            </a:r>
            <a:endParaRPr lang="es-CL"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7297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2" name="CuadroTexto 1">
            <a:extLst>
              <a:ext uri="{FF2B5EF4-FFF2-40B4-BE49-F238E27FC236}">
                <a16:creationId xmlns:a16="http://schemas.microsoft.com/office/drawing/2014/main" id="{D08499B9-06A4-9169-0CF8-1682767DDF0A}"/>
              </a:ext>
            </a:extLst>
          </p:cNvPr>
          <p:cNvSpPr txBox="1"/>
          <p:nvPr/>
        </p:nvSpPr>
        <p:spPr>
          <a:xfrm>
            <a:off x="5646814" y="1101930"/>
            <a:ext cx="827471" cy="369332"/>
          </a:xfrm>
          <a:prstGeom prst="rect">
            <a:avLst/>
          </a:prstGeom>
          <a:noFill/>
          <a:ln w="38100">
            <a:solidFill>
              <a:srgbClr val="00B050"/>
            </a:solidFill>
          </a:ln>
        </p:spPr>
        <p:txBody>
          <a:bodyPr wrap="none" rtlCol="0">
            <a:spAutoFit/>
          </a:bodyPr>
          <a:lstStyle/>
          <a:p>
            <a:r>
              <a:rPr lang="es-CL" b="1" dirty="0">
                <a:latin typeface="Verdana" panose="020B0604030504040204" pitchFamily="34" charset="0"/>
                <a:ea typeface="Verdana" panose="020B0604030504040204" pitchFamily="34" charset="0"/>
              </a:rPr>
              <a:t>IFOP</a:t>
            </a:r>
          </a:p>
        </p:txBody>
      </p:sp>
      <p:sp>
        <p:nvSpPr>
          <p:cNvPr id="5" name="CuadroTexto 4">
            <a:extLst>
              <a:ext uri="{FF2B5EF4-FFF2-40B4-BE49-F238E27FC236}">
                <a16:creationId xmlns:a16="http://schemas.microsoft.com/office/drawing/2014/main" id="{F64C5F93-8F17-7DE5-6678-3DC524EF993C}"/>
              </a:ext>
            </a:extLst>
          </p:cNvPr>
          <p:cNvSpPr txBox="1"/>
          <p:nvPr/>
        </p:nvSpPr>
        <p:spPr>
          <a:xfrm>
            <a:off x="295855" y="5412322"/>
            <a:ext cx="11600290" cy="923330"/>
          </a:xfrm>
          <a:prstGeom prst="rect">
            <a:avLst/>
          </a:prstGeom>
          <a:noFill/>
          <a:ln w="38100">
            <a:solidFill>
              <a:srgbClr val="0070C0"/>
            </a:solidFill>
          </a:ln>
        </p:spPr>
        <p:txBody>
          <a:bodyPr wrap="square">
            <a:spAutoFit/>
          </a:bodyPr>
          <a:lstStyle/>
          <a:p>
            <a:pPr algn="just"/>
            <a:r>
              <a:rPr lang="es-MX" dirty="0">
                <a:latin typeface="Verdana" panose="020B0604030504040204" pitchFamily="34" charset="0"/>
                <a:ea typeface="Verdana" panose="020B0604030504040204" pitchFamily="34" charset="0"/>
              </a:rPr>
              <a:t>Se requiere que el rol del instituto de fomento pesquero IFOP, transparente su gestión asociada a la investigación científica y recomendaciones, ya que por recurrentes inconsecuencias y errores, ha perdido su credibilidad haciendo dudar de su capacidad investigadora y asesora de la subpesca</a:t>
            </a:r>
            <a:r>
              <a:rPr lang="es-MX" dirty="0"/>
              <a:t>. </a:t>
            </a:r>
            <a:endParaRPr lang="es-CL" dirty="0"/>
          </a:p>
        </p:txBody>
      </p:sp>
      <p:sp>
        <p:nvSpPr>
          <p:cNvPr id="9" name="CuadroTexto 8">
            <a:extLst>
              <a:ext uri="{FF2B5EF4-FFF2-40B4-BE49-F238E27FC236}">
                <a16:creationId xmlns:a16="http://schemas.microsoft.com/office/drawing/2014/main" id="{D4B17960-3DD1-6F0C-0EFA-1A055FC32CD1}"/>
              </a:ext>
            </a:extLst>
          </p:cNvPr>
          <p:cNvSpPr txBox="1"/>
          <p:nvPr/>
        </p:nvSpPr>
        <p:spPr>
          <a:xfrm>
            <a:off x="295855" y="3403989"/>
            <a:ext cx="11600290" cy="1477328"/>
          </a:xfrm>
          <a:prstGeom prst="rect">
            <a:avLst/>
          </a:prstGeom>
          <a:noFill/>
          <a:ln w="38100">
            <a:solidFill>
              <a:srgbClr val="0070C0"/>
            </a:solidFill>
          </a:ln>
        </p:spPr>
        <p:txBody>
          <a:bodyPr wrap="square" rtlCol="0">
            <a:spAutoFit/>
          </a:bodyPr>
          <a:lstStyle/>
          <a:p>
            <a:pPr algn="just"/>
            <a:r>
              <a:rPr lang="es-CL" dirty="0">
                <a:latin typeface="Verdana" panose="020B0604030504040204" pitchFamily="34" charset="0"/>
                <a:ea typeface="Verdana" panose="020B0604030504040204" pitchFamily="34" charset="0"/>
              </a:rPr>
              <a:t>Sus recurrentes inconsecuencias, errores en la información entregada, dejan en evidencia el incumplimiento para lo que fueron protegidos por ley, evidenciado sin dudas, en las malas decisiones adoptadas por el ejecutivo. Ejemplo, levantar una veda con la presencia de mas del 70% de las hembras con huevos, generar una veda de reclutamiento sin tener la información a la vista basada en supuestos como paso a fin de año del 2022.</a:t>
            </a:r>
          </a:p>
        </p:txBody>
      </p:sp>
      <p:sp>
        <p:nvSpPr>
          <p:cNvPr id="12" name="CuadroTexto 11">
            <a:extLst>
              <a:ext uri="{FF2B5EF4-FFF2-40B4-BE49-F238E27FC236}">
                <a16:creationId xmlns:a16="http://schemas.microsoft.com/office/drawing/2014/main" id="{EB050381-5CEF-99D2-1A8B-98A8029F8DE4}"/>
              </a:ext>
            </a:extLst>
          </p:cNvPr>
          <p:cNvSpPr txBox="1"/>
          <p:nvPr/>
        </p:nvSpPr>
        <p:spPr>
          <a:xfrm>
            <a:off x="295855" y="1907463"/>
            <a:ext cx="11600290" cy="965521"/>
          </a:xfrm>
          <a:prstGeom prst="rect">
            <a:avLst/>
          </a:prstGeom>
          <a:noFill/>
          <a:ln w="38100">
            <a:solidFill>
              <a:srgbClr val="0070C0"/>
            </a:solidFill>
          </a:ln>
        </p:spPr>
        <p:txBody>
          <a:bodyPr wrap="square">
            <a:spAutoFit/>
          </a:bodyPr>
          <a:lstStyle/>
          <a:p>
            <a:pPr algn="just">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Entendiendo que, por la actual Ley de Pesca es el asesor de apoyo científico para la subsecretaria de pesca, también es necesario que la próxima Ley de Pesca considere reconocer a otra entidad científica como contraparte si algún usuario lo requiriera.</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602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FECCFB9D-23A0-DE96-A670-C58FEE810917}"/>
              </a:ext>
            </a:extLst>
          </p:cNvPr>
          <p:cNvSpPr txBox="1"/>
          <p:nvPr/>
        </p:nvSpPr>
        <p:spPr>
          <a:xfrm>
            <a:off x="3048000" y="2601894"/>
            <a:ext cx="6096000" cy="1261884"/>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Debe ser modificado y </a:t>
            </a:r>
            <a:r>
              <a:rPr lang="es-CL" sz="1800" b="1" dirty="0">
                <a:effectLst/>
                <a:latin typeface="Verdana" panose="020B0604030504040204" pitchFamily="34" charset="0"/>
                <a:ea typeface="Calibri" panose="020F0502020204030204" pitchFamily="34" charset="0"/>
                <a:cs typeface="Times New Roman" panose="02020603050405020304" pitchFamily="18" charset="0"/>
              </a:rPr>
              <a:t>estandarizar</a:t>
            </a:r>
            <a:r>
              <a:rPr lang="es-CL" sz="1800" dirty="0">
                <a:effectLst/>
                <a:latin typeface="Verdana" panose="020B0604030504040204" pitchFamily="34" charset="0"/>
                <a:ea typeface="Calibri" panose="020F0502020204030204" pitchFamily="34" charset="0"/>
                <a:cs typeface="Times New Roman" panose="02020603050405020304" pitchFamily="18" charset="0"/>
              </a:rPr>
              <a:t> los cobros para todas las categorías </a:t>
            </a:r>
            <a:r>
              <a:rPr lang="es-CL" sz="1800" b="1" dirty="0">
                <a:effectLst/>
                <a:latin typeface="Verdana" panose="020B0604030504040204" pitchFamily="34" charset="0"/>
                <a:ea typeface="Calibri" panose="020F0502020204030204" pitchFamily="34" charset="0"/>
                <a:cs typeface="Times New Roman" panose="02020603050405020304" pitchFamily="18" charset="0"/>
              </a:rPr>
              <a:t>de acuerdo a su eslora</a:t>
            </a:r>
            <a:r>
              <a:rPr lang="es-CL" sz="1800" dirty="0">
                <a:effectLst/>
                <a:latin typeface="Verdana" panose="020B0604030504040204" pitchFamily="34" charset="0"/>
                <a:ea typeface="Calibri" panose="020F0502020204030204" pitchFamily="34" charset="0"/>
                <a:cs typeface="Times New Roman" panose="02020603050405020304" pitchFamily="18" charset="0"/>
              </a:rPr>
              <a:t> y </a:t>
            </a:r>
            <a:r>
              <a:rPr lang="es-CL" sz="1800" b="1" dirty="0">
                <a:effectLst/>
                <a:latin typeface="Verdana" panose="020B0604030504040204" pitchFamily="34" charset="0"/>
                <a:ea typeface="Calibri" panose="020F0502020204030204" pitchFamily="34" charset="0"/>
                <a:cs typeface="Times New Roman" panose="02020603050405020304" pitchFamily="18" charset="0"/>
              </a:rPr>
              <a:t>NO al T.R.G</a:t>
            </a:r>
            <a:r>
              <a:rPr lang="es-CL" sz="1800" dirty="0">
                <a:effectLst/>
                <a:latin typeface="Verdana" panose="020B0604030504040204" pitchFamily="34" charset="0"/>
                <a:ea typeface="Calibri" panose="020F0502020204030204" pitchFamily="34" charset="0"/>
                <a:cs typeface="Times New Roman" panose="02020603050405020304" pitchFamily="18" charset="0"/>
              </a:rPr>
              <a:t> como actualmente está establecido en La ley 20.657.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028B98C6-67B4-AAE0-82CC-B91015B8D318}"/>
              </a:ext>
            </a:extLst>
          </p:cNvPr>
          <p:cNvSpPr txBox="1"/>
          <p:nvPr/>
        </p:nvSpPr>
        <p:spPr>
          <a:xfrm>
            <a:off x="4615886" y="1558532"/>
            <a:ext cx="2960228" cy="372794"/>
          </a:xfrm>
          <a:prstGeom prst="rect">
            <a:avLst/>
          </a:prstGeom>
          <a:noFill/>
          <a:ln w="38100">
            <a:solidFill>
              <a:srgbClr val="00B050"/>
            </a:solidFill>
          </a:ln>
        </p:spPr>
        <p:txBody>
          <a:bodyPr wrap="square">
            <a:spAutoFit/>
          </a:bodyPr>
          <a:lstStyle/>
          <a:p>
            <a:pPr lvl="0" algn="just">
              <a:lnSpc>
                <a:spcPct val="107000"/>
              </a:lnSpc>
              <a:spcAft>
                <a:spcPts val="800"/>
              </a:spcAft>
              <a:buSzPts val="1200"/>
            </a:pPr>
            <a:r>
              <a:rPr lang="es-CL" sz="1800" b="1" dirty="0">
                <a:effectLst/>
                <a:latin typeface="Verdana" panose="020B0604030504040204" pitchFamily="34" charset="0"/>
                <a:ea typeface="Calibri" panose="020F0502020204030204" pitchFamily="34" charset="0"/>
                <a:cs typeface="Times New Roman" panose="02020603050405020304" pitchFamily="18" charset="0"/>
              </a:rPr>
              <a:t>PAGO DE PATENTES.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8564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996FDE32-5361-8A24-288B-091512D4DC19}"/>
              </a:ext>
            </a:extLst>
          </p:cNvPr>
          <p:cNvSpPr txBox="1"/>
          <p:nvPr/>
        </p:nvSpPr>
        <p:spPr>
          <a:xfrm>
            <a:off x="1868554" y="1258380"/>
            <a:ext cx="8454887" cy="372794"/>
          </a:xfrm>
          <a:prstGeom prst="rect">
            <a:avLst/>
          </a:prstGeom>
          <a:noFill/>
          <a:ln w="38100">
            <a:solidFill>
              <a:srgbClr val="00B050"/>
            </a:solidFill>
          </a:ln>
        </p:spPr>
        <p:txBody>
          <a:bodyPr wrap="square">
            <a:spAutoFit/>
          </a:bodyPr>
          <a:lstStyle/>
          <a:p>
            <a:pPr lvl="0" algn="just">
              <a:lnSpc>
                <a:spcPct val="107000"/>
              </a:lnSpc>
              <a:spcAft>
                <a:spcPts val="800"/>
              </a:spcAft>
              <a:buSzPts val="1200"/>
            </a:pPr>
            <a:r>
              <a:rPr lang="es-CL" sz="1800" b="1"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INSTALACIÓN DE CÁMARAS A BORDO DE LAS EMBARCACIONES.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C0ACD665-1CD4-C98F-F2D4-37E9FB080C7F}"/>
              </a:ext>
            </a:extLst>
          </p:cNvPr>
          <p:cNvSpPr txBox="1"/>
          <p:nvPr/>
        </p:nvSpPr>
        <p:spPr>
          <a:xfrm>
            <a:off x="3187144" y="1873140"/>
            <a:ext cx="5817705" cy="372794"/>
          </a:xfrm>
          <a:prstGeom prst="rect">
            <a:avLst/>
          </a:prstGeom>
          <a:noFill/>
          <a:ln w="38100">
            <a:solidFill>
              <a:srgbClr val="0070C0"/>
            </a:solidFill>
          </a:ln>
        </p:spPr>
        <p:txBody>
          <a:bodyPr wrap="square">
            <a:spAutoFit/>
          </a:bodyPr>
          <a:lstStyle/>
          <a:p>
            <a:pPr algn="just">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No estamos de acuerdo con esta indicación.</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0A4645C9-3F7F-62D7-F181-48B7BE70E350}"/>
              </a:ext>
            </a:extLst>
          </p:cNvPr>
          <p:cNvSpPr txBox="1"/>
          <p:nvPr/>
        </p:nvSpPr>
        <p:spPr>
          <a:xfrm>
            <a:off x="728869" y="3429000"/>
            <a:ext cx="4558748" cy="2549929"/>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Antes de implementar una medida de esta magnitud, se deben solucionar algunas cosas, tales como, ¿Quién asumirá el costo de instalación, mantención y análisis de la misma?</a:t>
            </a: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 La pesca artesanal esta sobrecargada de costos asociados a su actividad.</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B9643C7E-4445-C295-867D-869D9F7E9FF8}"/>
              </a:ext>
            </a:extLst>
          </p:cNvPr>
          <p:cNvSpPr txBox="1"/>
          <p:nvPr/>
        </p:nvSpPr>
        <p:spPr>
          <a:xfrm>
            <a:off x="5579168" y="2479661"/>
            <a:ext cx="6096000" cy="669158"/>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¿En qué embarcaciones será exigible y cuál sería la finalidad de ello?</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uadroTexto 14">
            <a:extLst>
              <a:ext uri="{FF2B5EF4-FFF2-40B4-BE49-F238E27FC236}">
                <a16:creationId xmlns:a16="http://schemas.microsoft.com/office/drawing/2014/main" id="{71C43D01-FE14-7CF9-808C-1E1C0814612F}"/>
              </a:ext>
            </a:extLst>
          </p:cNvPr>
          <p:cNvSpPr txBox="1"/>
          <p:nvPr/>
        </p:nvSpPr>
        <p:spPr>
          <a:xfrm>
            <a:off x="5579168" y="3352729"/>
            <a:ext cx="6096000" cy="2846292"/>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Como la red no entiende lo que debe capturar, los instrumentos no definen la fauna presente en el lance y tampoco la cantidad.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¿Qué acciones se tomarán al producirse captura incidental o accidental como sierras, corvinas, jurel, aves, lobos, etc.? Si en la red queda pesca blanca y sobrepasa el porcentaje de fauna acompañante no se puede descartar, ¿qué se hace entonces? </a:t>
            </a:r>
            <a:endParaRPr lang="es-CL" dirty="0"/>
          </a:p>
        </p:txBody>
      </p:sp>
      <p:sp>
        <p:nvSpPr>
          <p:cNvPr id="17" name="CuadroTexto 16">
            <a:extLst>
              <a:ext uri="{FF2B5EF4-FFF2-40B4-BE49-F238E27FC236}">
                <a16:creationId xmlns:a16="http://schemas.microsoft.com/office/drawing/2014/main" id="{B81A54DB-1A1F-186B-9F55-00FEA58574F6}"/>
              </a:ext>
            </a:extLst>
          </p:cNvPr>
          <p:cNvSpPr txBox="1"/>
          <p:nvPr/>
        </p:nvSpPr>
        <p:spPr>
          <a:xfrm>
            <a:off x="1" y="6230255"/>
            <a:ext cx="12192000" cy="646331"/>
          </a:xfrm>
          <a:prstGeom prst="rect">
            <a:avLst/>
          </a:prstGeom>
          <a:noFill/>
        </p:spPr>
        <p:txBody>
          <a:bodyPr wrap="square">
            <a:spAutoFit/>
          </a:bodyPr>
          <a:lstStyle/>
          <a:p>
            <a:r>
              <a:rPr lang="es-CL" sz="1800" b="1"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Consideramos que, esta indicación de ley, vulnera los derechos fundamentales de privacidad al ser observado. </a:t>
            </a:r>
            <a:endParaRPr lang="es-CL" b="1" dirty="0">
              <a:solidFill>
                <a:srgbClr val="FF0000"/>
              </a:solidFill>
            </a:endParaRPr>
          </a:p>
        </p:txBody>
      </p:sp>
    </p:spTree>
    <p:extLst>
      <p:ext uri="{BB962C8B-B14F-4D97-AF65-F5344CB8AC3E}">
        <p14:creationId xmlns:p14="http://schemas.microsoft.com/office/powerpoint/2010/main" val="2140366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7B6E1A6C-1A6C-8B95-3174-F1BD00DC0CE1}"/>
              </a:ext>
            </a:extLst>
          </p:cNvPr>
          <p:cNvSpPr txBox="1"/>
          <p:nvPr/>
        </p:nvSpPr>
        <p:spPr>
          <a:xfrm>
            <a:off x="3525078" y="1547892"/>
            <a:ext cx="5141843" cy="372794"/>
          </a:xfrm>
          <a:prstGeom prst="rect">
            <a:avLst/>
          </a:prstGeom>
          <a:noFill/>
        </p:spPr>
        <p:txBody>
          <a:bodyPr wrap="square">
            <a:spAutoFit/>
          </a:bodyPr>
          <a:lstStyle/>
          <a:p>
            <a:pPr lvl="0" algn="just">
              <a:lnSpc>
                <a:spcPct val="107000"/>
              </a:lnSpc>
              <a:spcAft>
                <a:spcPts val="800"/>
              </a:spcAft>
              <a:buSzPts val="1200"/>
            </a:pPr>
            <a:r>
              <a:rPr lang="es-CL" sz="1800" b="1" dirty="0">
                <a:effectLst/>
                <a:latin typeface="Verdana" panose="020B0604030504040204" pitchFamily="34" charset="0"/>
                <a:ea typeface="Calibri" panose="020F0502020204030204" pitchFamily="34" charset="0"/>
                <a:cs typeface="Times New Roman" panose="02020603050405020304" pitchFamily="18" charset="0"/>
              </a:rPr>
              <a:t>CERTIFICACIÓN DE LAS PESQUERÍAS.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22E05817-8F6E-112F-5551-9DD11576E783}"/>
              </a:ext>
            </a:extLst>
          </p:cNvPr>
          <p:cNvSpPr txBox="1"/>
          <p:nvPr/>
        </p:nvSpPr>
        <p:spPr>
          <a:xfrm>
            <a:off x="887895" y="2310089"/>
            <a:ext cx="10416209" cy="965521"/>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La certificación debe seguir en manos del ente fiscalizador (SERNAPESCA) y sin costo para el Armador y exigible para todas las embarcaciones dedicadas al arte de cerco sin excepción.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58BC6C6D-32E2-93F5-0901-7454FBA5B900}"/>
              </a:ext>
            </a:extLst>
          </p:cNvPr>
          <p:cNvSpPr txBox="1"/>
          <p:nvPr/>
        </p:nvSpPr>
        <p:spPr>
          <a:xfrm>
            <a:off x="887894" y="3931276"/>
            <a:ext cx="10416209" cy="1558247"/>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existiendo un ente fiscalizador no se justifica tercerizar estos servicios ya que, eso significa traspasar los costos a la operación de la embarcación y esta acción repercute en los ingresos de todos en general. En cuanto a lo exigibles para todos, la idea es buscar mecanismos legales para tratar de aminorar las declaraciones de desembarques de fauna acompañante como el mote y pampanito tan presente algunas regiones.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9864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6E9AAB21-8476-A5DB-B815-B5B1E756BB82}"/>
              </a:ext>
            </a:extLst>
          </p:cNvPr>
          <p:cNvSpPr txBox="1"/>
          <p:nvPr/>
        </p:nvSpPr>
        <p:spPr>
          <a:xfrm>
            <a:off x="1835168" y="1719658"/>
            <a:ext cx="3207026" cy="370198"/>
          </a:xfrm>
          <a:prstGeom prst="rect">
            <a:avLst/>
          </a:prstGeom>
          <a:noFill/>
          <a:ln w="38100">
            <a:solidFill>
              <a:srgbClr val="00B050"/>
            </a:solidFill>
          </a:ln>
        </p:spPr>
        <p:txBody>
          <a:bodyPr wrap="square">
            <a:spAutoFit/>
          </a:bodyPr>
          <a:lstStyle/>
          <a:p>
            <a:r>
              <a:rPr lang="es-CL" sz="1800" b="1" dirty="0">
                <a:effectLst/>
                <a:latin typeface="Verdana" panose="020B0604030504040204" pitchFamily="34" charset="0"/>
                <a:ea typeface="Calibri" panose="020F0502020204030204" pitchFamily="34" charset="0"/>
                <a:cs typeface="Times New Roman" panose="02020603050405020304" pitchFamily="18" charset="0"/>
              </a:rPr>
              <a:t>PLAN DE MITIGACIÓN.</a:t>
            </a:r>
            <a:endParaRPr lang="es-CL" dirty="0"/>
          </a:p>
        </p:txBody>
      </p:sp>
      <p:sp>
        <p:nvSpPr>
          <p:cNvPr id="6" name="CuadroTexto 5">
            <a:extLst>
              <a:ext uri="{FF2B5EF4-FFF2-40B4-BE49-F238E27FC236}">
                <a16:creationId xmlns:a16="http://schemas.microsoft.com/office/drawing/2014/main" id="{8DE117C2-ADC6-2D2B-D702-CC74018220BD}"/>
              </a:ext>
            </a:extLst>
          </p:cNvPr>
          <p:cNvSpPr txBox="1"/>
          <p:nvPr/>
        </p:nvSpPr>
        <p:spPr>
          <a:xfrm>
            <a:off x="5400522" y="999392"/>
            <a:ext cx="6096000" cy="2150973"/>
          </a:xfrm>
          <a:prstGeom prst="rect">
            <a:avLst/>
          </a:prstGeom>
          <a:noFill/>
          <a:ln w="38100">
            <a:solidFill>
              <a:srgbClr val="0070C0"/>
            </a:solidFill>
          </a:ln>
        </p:spPr>
        <p:txBody>
          <a:bodyPr wrap="square">
            <a:spAutoFit/>
          </a:bodyPr>
          <a:lstStyle/>
          <a:p>
            <a:pPr marL="228600"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Se debe considerar la Ley de Pesca, un Plan de mitigación para la pesca artesanal, en caso de ser perjudicados por la nueva Ley, al igual como se consideró a los Industriales en la Ley 20.657, imposición de vedas, eventual ausencia pesca por medidas administrativas extemporáneas que perjudiquen o que impidan trabajar.</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795C0D03-08AB-640C-0CF9-9F9342BD4356}"/>
              </a:ext>
            </a:extLst>
          </p:cNvPr>
          <p:cNvSpPr txBox="1"/>
          <p:nvPr/>
        </p:nvSpPr>
        <p:spPr>
          <a:xfrm>
            <a:off x="7063408" y="4169908"/>
            <a:ext cx="4654778" cy="372794"/>
          </a:xfrm>
          <a:prstGeom prst="rect">
            <a:avLst/>
          </a:prstGeom>
          <a:noFill/>
          <a:ln w="38100">
            <a:solidFill>
              <a:srgbClr val="00B050"/>
            </a:solidFill>
          </a:ln>
        </p:spPr>
        <p:txBody>
          <a:bodyPr wrap="square">
            <a:spAutoFit/>
          </a:bodyPr>
          <a:lstStyle/>
          <a:p>
            <a:pPr lvl="0" algn="just">
              <a:lnSpc>
                <a:spcPct val="107000"/>
              </a:lnSpc>
              <a:spcAft>
                <a:spcPts val="800"/>
              </a:spcAft>
              <a:buSzPts val="1200"/>
            </a:pPr>
            <a:r>
              <a:rPr lang="es-CL" sz="1800" b="1" dirty="0">
                <a:effectLst/>
                <a:latin typeface="Verdana" panose="020B0604030504040204" pitchFamily="34" charset="0"/>
                <a:ea typeface="Calibri" panose="020F0502020204030204" pitchFamily="34" charset="0"/>
                <a:cs typeface="Times New Roman" panose="02020603050405020304" pitchFamily="18" charset="0"/>
              </a:rPr>
              <a:t>COMITÉS CIENTÍFICOS TÉCNICOS.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FB20639C-3500-2887-C639-58F065F93315}"/>
              </a:ext>
            </a:extLst>
          </p:cNvPr>
          <p:cNvSpPr txBox="1"/>
          <p:nvPr/>
        </p:nvSpPr>
        <p:spPr>
          <a:xfrm>
            <a:off x="662609" y="3429000"/>
            <a:ext cx="6096000" cy="1854610"/>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Valoramos la creación de los C.C.T. ya que hoy esta en sus manos pronunciarse respecto de la disponibilidad de los recursos, P.B.R y cuotas de capturas. De esta manera se impide que, se impongan las decisiones políticas para asignación de cuotas o vedas.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C8B6479F-2F56-B290-F407-24FB0373200C}"/>
              </a:ext>
            </a:extLst>
          </p:cNvPr>
          <p:cNvSpPr txBox="1"/>
          <p:nvPr/>
        </p:nvSpPr>
        <p:spPr>
          <a:xfrm>
            <a:off x="662609" y="5558238"/>
            <a:ext cx="11055577" cy="965521"/>
          </a:xfrm>
          <a:prstGeom prst="rect">
            <a:avLst/>
          </a:prstGeom>
          <a:noFill/>
          <a:ln w="38100">
            <a:solidFill>
              <a:srgbClr val="FF0000"/>
            </a:solidFill>
          </a:ln>
        </p:spPr>
        <p:txBody>
          <a:bodyPr wrap="square">
            <a:spAutoFit/>
          </a:bodyPr>
          <a:lstStyle/>
          <a:p>
            <a:pPr algn="just">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Proponemos integrar en el C.C.T. un profesional del área socio económico que pueda ser soporte y analizar el impacto social y económico ante las difíciles decisiones que pudiesen afrontar los expertos científicos.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280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36A6E154-4EC0-0ED2-9BE3-18F64A506E16}"/>
              </a:ext>
            </a:extLst>
          </p:cNvPr>
          <p:cNvSpPr txBox="1"/>
          <p:nvPr/>
        </p:nvSpPr>
        <p:spPr>
          <a:xfrm>
            <a:off x="4708651" y="1643467"/>
            <a:ext cx="2774698" cy="372794"/>
          </a:xfrm>
          <a:prstGeom prst="rect">
            <a:avLst/>
          </a:prstGeom>
          <a:noFill/>
          <a:ln w="38100">
            <a:solidFill>
              <a:srgbClr val="00B050"/>
            </a:solidFill>
          </a:ln>
        </p:spPr>
        <p:txBody>
          <a:bodyPr wrap="square">
            <a:spAutoFit/>
          </a:bodyPr>
          <a:lstStyle/>
          <a:p>
            <a:pPr lvl="0" algn="just">
              <a:lnSpc>
                <a:spcPct val="107000"/>
              </a:lnSpc>
              <a:spcAft>
                <a:spcPts val="800"/>
              </a:spcAft>
              <a:buSzPts val="1200"/>
            </a:pPr>
            <a:r>
              <a:rPr lang="es-CL" sz="1800" b="1" dirty="0">
                <a:effectLst/>
                <a:latin typeface="Verdana" panose="020B0604030504040204" pitchFamily="34" charset="0"/>
                <a:ea typeface="Calibri" panose="020F0502020204030204" pitchFamily="34" charset="0"/>
                <a:cs typeface="Times New Roman" panose="02020603050405020304" pitchFamily="18" charset="0"/>
              </a:rPr>
              <a:t>ZONAS CONTIGUAS.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7AAE5F23-6FB5-5442-90B8-2761CDF00AA3}"/>
              </a:ext>
            </a:extLst>
          </p:cNvPr>
          <p:cNvSpPr txBox="1"/>
          <p:nvPr/>
        </p:nvSpPr>
        <p:spPr>
          <a:xfrm>
            <a:off x="1524000" y="2784429"/>
            <a:ext cx="9690604" cy="3245247"/>
          </a:xfrm>
          <a:prstGeom prst="rect">
            <a:avLst/>
          </a:prstGeom>
          <a:noFill/>
          <a:ln w="38100">
            <a:solidFill>
              <a:srgbClr val="0070C0"/>
            </a:solidFill>
          </a:ln>
        </p:spPr>
        <p:txBody>
          <a:bodyPr wrap="square">
            <a:spAutoFit/>
          </a:bodyPr>
          <a:lstStyle/>
          <a:p>
            <a:pPr algn="just">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Esta indicación de Ley debe seguir manteniéndose.</a:t>
            </a:r>
            <a:r>
              <a:rPr lang="es-CL" sz="1800" dirty="0">
                <a:effectLst/>
                <a:latin typeface="Verdana" panose="020B0604030504040204" pitchFamily="34" charset="0"/>
                <a:ea typeface="Calibri" panose="020F0502020204030204" pitchFamily="34" charset="0"/>
                <a:cs typeface="Times New Roman" panose="02020603050405020304" pitchFamily="18" charset="0"/>
              </a:rPr>
              <a:t> No podemos abrir la macrozona y retroceder al descontrol de antaño trayendo consigo los conflictos ya extirpados entre pescadores.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La Region de Los Ríos esta siendo muy cotizada por pescadores depredadores de otras regiones que, han exterminado sus recursos por su inescrupuloso comportamiento alejado totalmente de la sustentabilidad y buscan el premio mayor.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Queremos creer en la seriedad y compromiso que enuncia el actual gobierno y dejar de lado el POPULISMO para llevar adelante este proceso de creación de una nueva Ley de Pesca.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5257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106EE372-14C7-1D97-139B-8841754F0CCA}"/>
              </a:ext>
            </a:extLst>
          </p:cNvPr>
          <p:cNvSpPr txBox="1"/>
          <p:nvPr/>
        </p:nvSpPr>
        <p:spPr>
          <a:xfrm>
            <a:off x="3790121" y="1792708"/>
            <a:ext cx="4611757" cy="372794"/>
          </a:xfrm>
          <a:prstGeom prst="rect">
            <a:avLst/>
          </a:prstGeom>
          <a:noFill/>
          <a:ln w="38100">
            <a:solidFill>
              <a:srgbClr val="00B050"/>
            </a:solidFill>
          </a:ln>
        </p:spPr>
        <p:txBody>
          <a:bodyPr wrap="square">
            <a:spAutoFit/>
          </a:bodyPr>
          <a:lstStyle/>
          <a:p>
            <a:pPr lvl="0" algn="just">
              <a:lnSpc>
                <a:spcPct val="107000"/>
              </a:lnSpc>
              <a:spcAft>
                <a:spcPts val="800"/>
              </a:spcAft>
              <a:buSzPts val="1200"/>
            </a:pPr>
            <a:r>
              <a:rPr lang="es-CL" sz="1800" b="1" dirty="0">
                <a:effectLst/>
                <a:latin typeface="Verdana" panose="020B0604030504040204" pitchFamily="34" charset="0"/>
                <a:ea typeface="Calibri" panose="020F0502020204030204" pitchFamily="34" charset="0"/>
                <a:cs typeface="Times New Roman" panose="02020603050405020304" pitchFamily="18" charset="0"/>
              </a:rPr>
              <a:t>QUE LOS BOTES PUEDAN CRECER.</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986AFDE6-A267-21A6-D3CB-A937CDD168FC}"/>
              </a:ext>
            </a:extLst>
          </p:cNvPr>
          <p:cNvSpPr txBox="1"/>
          <p:nvPr/>
        </p:nvSpPr>
        <p:spPr>
          <a:xfrm>
            <a:off x="1523998" y="3155906"/>
            <a:ext cx="9690603" cy="2356158"/>
          </a:xfrm>
          <a:prstGeom prst="rect">
            <a:avLst/>
          </a:prstGeom>
          <a:noFill/>
          <a:ln w="38100">
            <a:solidFill>
              <a:srgbClr val="0070C0"/>
            </a:solidFill>
          </a:ln>
        </p:spPr>
        <p:txBody>
          <a:bodyPr wrap="square">
            <a:spAutoFit/>
          </a:bodyPr>
          <a:lstStyle/>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Hoy en día, existen permisos de pesca encerrados en una categoría que por el solo hecho de tener un recurso con arte de cerco, NO pueden crecer.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Creemos necesario y oportuno que, en esta nueva Ley de Pesca, se liberen a estos pescadores artesanales y puedan tener una oportunidad de crecer, salir a trabajar en la reineta, la jibia, </a:t>
            </a:r>
            <a:r>
              <a:rPr lang="es-CL" sz="1800" dirty="0" err="1">
                <a:effectLst/>
                <a:latin typeface="Verdana" panose="020B0604030504040204" pitchFamily="34" charset="0"/>
                <a:ea typeface="Calibri" panose="020F0502020204030204" pitchFamily="34" charset="0"/>
                <a:cs typeface="Times New Roman" panose="02020603050405020304" pitchFamily="18" charset="0"/>
              </a:rPr>
              <a:t>etc</a:t>
            </a:r>
            <a:r>
              <a:rPr lang="es-CL" sz="1800" dirty="0">
                <a:effectLst/>
                <a:latin typeface="Verdana" panose="020B0604030504040204" pitchFamily="34" charset="0"/>
                <a:ea typeface="Calibri" panose="020F0502020204030204" pitchFamily="34" charset="0"/>
                <a:cs typeface="Times New Roman" panose="02020603050405020304" pitchFamily="18" charset="0"/>
              </a:rPr>
              <a:t> y no ser restringido a este beneficio por el solo hecho de tener inscrito en su permiso el cerco. </a:t>
            </a:r>
          </a:p>
          <a:p>
            <a:pPr algn="just">
              <a:lnSpc>
                <a:spcPct val="107000"/>
              </a:lnSpc>
              <a:spcAft>
                <a:spcPts val="800"/>
              </a:spcAft>
            </a:pPr>
            <a:r>
              <a:rPr lang="es-CL" sz="1800" dirty="0">
                <a:effectLst/>
                <a:latin typeface="Verdana" panose="020B0604030504040204" pitchFamily="34" charset="0"/>
                <a:ea typeface="Calibri" panose="020F0502020204030204" pitchFamily="34" charset="0"/>
                <a:cs typeface="Times New Roman" panose="02020603050405020304" pitchFamily="18" charset="0"/>
              </a:rPr>
              <a:t>Nos referimos al caso de algunas embarcaciones menores de 8 mts.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401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2" name="CuadroTexto 1">
            <a:extLst>
              <a:ext uri="{FF2B5EF4-FFF2-40B4-BE49-F238E27FC236}">
                <a16:creationId xmlns:a16="http://schemas.microsoft.com/office/drawing/2014/main" id="{8B5C727B-EA53-35DC-9F69-AB5E1F25FF16}"/>
              </a:ext>
            </a:extLst>
          </p:cNvPr>
          <p:cNvSpPr txBox="1"/>
          <p:nvPr/>
        </p:nvSpPr>
        <p:spPr>
          <a:xfrm>
            <a:off x="4771375" y="1366657"/>
            <a:ext cx="2835373" cy="362472"/>
          </a:xfrm>
          <a:prstGeom prst="rect">
            <a:avLst/>
          </a:prstGeom>
          <a:noFill/>
          <a:ln w="38100">
            <a:solidFill>
              <a:srgbClr val="00B050"/>
            </a:solidFill>
          </a:ln>
        </p:spPr>
        <p:txBody>
          <a:bodyPr wrap="square">
            <a:spAutoFit/>
          </a:bodyPr>
          <a:lstStyle/>
          <a:p>
            <a:pPr lvl="0" algn="just">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LEY DE REMANENTE.</a:t>
            </a:r>
            <a:endParaRPr lang="es-CL" sz="1800"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522CBD19-BB6B-B561-A1BE-55F685665656}"/>
              </a:ext>
            </a:extLst>
          </p:cNvPr>
          <p:cNvSpPr txBox="1"/>
          <p:nvPr/>
        </p:nvSpPr>
        <p:spPr>
          <a:xfrm>
            <a:off x="675365" y="2848081"/>
            <a:ext cx="11027391" cy="3918830"/>
          </a:xfrm>
          <a:prstGeom prst="rect">
            <a:avLst/>
          </a:prstGeom>
          <a:noFill/>
          <a:ln w="28575">
            <a:solidFill>
              <a:srgbClr val="00B050"/>
            </a:solidFill>
          </a:ln>
        </p:spPr>
        <p:txBody>
          <a:bodyPr wrap="square">
            <a:spAutoFit/>
          </a:bodyPr>
          <a:lstStyle/>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Atenta contra la sustentabilidad, </a:t>
            </a:r>
          </a:p>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Solo favorece a la octaba región, </a:t>
            </a:r>
          </a:p>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Instrumento para que los de la octaba región puedan sacar la pesca comprada y utiliza la cuota (RAE) como escusa.</a:t>
            </a:r>
          </a:p>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Impide que el comité científico determine aumento como debería ser para todos.</a:t>
            </a:r>
          </a:p>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Es una decisión política y populista apoyarlo en desmedro de otras regiones más chicas. Acceden a la presión.</a:t>
            </a:r>
          </a:p>
          <a:p>
            <a:pPr marL="342900" lvl="0" indent="-342900" algn="just">
              <a:lnSpc>
                <a:spcPct val="107000"/>
              </a:lnSpc>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El remanente solo ayuda a generar más subreporte. ¿Como se explica que una embarcación con una cuota de 400 toneladas, termine pescando más de 2000? Ósea, es imperativo una revisión ya que sus argumentos para apoyar y pedir sacar remanente de cuota al año siguiente ya no se justificaría.</a:t>
            </a:r>
          </a:p>
          <a:p>
            <a:pPr marL="342900" lvl="0" indent="-342900" algn="just">
              <a:lnSpc>
                <a:spcPct val="107000"/>
              </a:lnSpc>
              <a:spcAft>
                <a:spcPts val="800"/>
              </a:spcAft>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El traspaso de un año para otro de los remanentes de pesca no debe ser facultad de la subsecretaría o el congreso. Ya basta ceder a la presión política justificado en lo social.   </a:t>
            </a:r>
          </a:p>
        </p:txBody>
      </p:sp>
      <p:sp>
        <p:nvSpPr>
          <p:cNvPr id="5" name="CuadroTexto 4">
            <a:extLst>
              <a:ext uri="{FF2B5EF4-FFF2-40B4-BE49-F238E27FC236}">
                <a16:creationId xmlns:a16="http://schemas.microsoft.com/office/drawing/2014/main" id="{8D120824-DF59-F12E-C5DE-33C9095FE56F}"/>
              </a:ext>
            </a:extLst>
          </p:cNvPr>
          <p:cNvSpPr txBox="1"/>
          <p:nvPr/>
        </p:nvSpPr>
        <p:spPr>
          <a:xfrm>
            <a:off x="675364" y="1988591"/>
            <a:ext cx="11027391" cy="660117"/>
          </a:xfrm>
          <a:prstGeom prst="rect">
            <a:avLst/>
          </a:prstGeom>
          <a:noFill/>
          <a:ln w="38100">
            <a:solidFill>
              <a:srgbClr val="0070C0"/>
            </a:solidFill>
          </a:ln>
        </p:spPr>
        <p:txBody>
          <a:bodyPr wrap="square" rtlCol="0">
            <a:spAutoFit/>
          </a:bodyPr>
          <a:lstStyle/>
          <a:p>
            <a:r>
              <a:rPr lang="es-CL" b="1" dirty="0">
                <a:latin typeface="Verdana" panose="020B0604030504040204" pitchFamily="34" charset="0"/>
                <a:ea typeface="Verdana" panose="020B0604030504040204" pitchFamily="34" charset="0"/>
              </a:rPr>
              <a:t>La nueva ley de pesca debe </a:t>
            </a:r>
            <a:r>
              <a:rPr lang="es-CL" b="1" dirty="0">
                <a:solidFill>
                  <a:srgbClr val="FF0000"/>
                </a:solidFill>
                <a:latin typeface="Verdana" panose="020B0604030504040204" pitchFamily="34" charset="0"/>
                <a:ea typeface="Verdana" panose="020B0604030504040204" pitchFamily="34" charset="0"/>
              </a:rPr>
              <a:t>indicar el fin a este vicio </a:t>
            </a:r>
            <a:r>
              <a:rPr lang="es-CL" dirty="0">
                <a:latin typeface="Verdana" panose="020B0604030504040204" pitchFamily="34" charset="0"/>
                <a:ea typeface="Verdana" panose="020B0604030504040204" pitchFamily="34" charset="0"/>
              </a:rPr>
              <a:t>que solo beneficia a los armadores con capacidad de compra. </a:t>
            </a:r>
          </a:p>
        </p:txBody>
      </p:sp>
    </p:spTree>
    <p:extLst>
      <p:ext uri="{BB962C8B-B14F-4D97-AF65-F5344CB8AC3E}">
        <p14:creationId xmlns:p14="http://schemas.microsoft.com/office/powerpoint/2010/main" val="288938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307046" y="0"/>
            <a:ext cx="1574763" cy="1456803"/>
          </a:xfrm>
          <a:prstGeom prst="rect">
            <a:avLst/>
          </a:prstGeom>
        </p:spPr>
      </p:pic>
      <p:sp>
        <p:nvSpPr>
          <p:cNvPr id="9" name="CuadroTexto 8">
            <a:extLst>
              <a:ext uri="{FF2B5EF4-FFF2-40B4-BE49-F238E27FC236}">
                <a16:creationId xmlns:a16="http://schemas.microsoft.com/office/drawing/2014/main" id="{C706F062-D47A-AE4F-D5DE-B3DBD8387574}"/>
              </a:ext>
            </a:extLst>
          </p:cNvPr>
          <p:cNvSpPr txBox="1"/>
          <p:nvPr/>
        </p:nvSpPr>
        <p:spPr>
          <a:xfrm>
            <a:off x="1881809" y="311006"/>
            <a:ext cx="9830866" cy="735941"/>
          </a:xfrm>
          <a:prstGeom prst="rect">
            <a:avLst/>
          </a:prstGeom>
          <a:noFill/>
          <a:ln w="28575">
            <a:solidFill>
              <a:srgbClr val="002060"/>
            </a:solidFill>
          </a:ln>
        </p:spPr>
        <p:txBody>
          <a:bodyPr wrap="square">
            <a:spAutoFit/>
          </a:bodyPr>
          <a:lstStyle/>
          <a:p>
            <a:pPr marL="0" indent="0" algn="just">
              <a:lnSpc>
                <a:spcPct val="120000"/>
              </a:lnSpc>
              <a:spcBef>
                <a:spcPts val="0"/>
              </a:spcBef>
              <a:buNone/>
            </a:pPr>
            <a:r>
              <a:rPr lang="es-CL" sz="1800" b="1" dirty="0">
                <a:effectLst/>
                <a:latin typeface="Verdana" panose="020B0604030504040204" pitchFamily="34" charset="0"/>
                <a:ea typeface="Verdana" panose="020B0604030504040204" pitchFamily="34" charset="0"/>
                <a:cs typeface="Times New Roman" panose="02020603050405020304" pitchFamily="18" charset="0"/>
              </a:rPr>
              <a:t>En la región de los Ríos, la principal actividad de la pesca artesanal, es la dedicada a la extracción de sardina común y anchoveta o pesca pelágica. </a:t>
            </a:r>
          </a:p>
        </p:txBody>
      </p:sp>
      <p:sp>
        <p:nvSpPr>
          <p:cNvPr id="11" name="CuadroTexto 10">
            <a:extLst>
              <a:ext uri="{FF2B5EF4-FFF2-40B4-BE49-F238E27FC236}">
                <a16:creationId xmlns:a16="http://schemas.microsoft.com/office/drawing/2014/main" id="{E6AD4729-5592-CB69-23CA-0347977E3004}"/>
              </a:ext>
            </a:extLst>
          </p:cNvPr>
          <p:cNvSpPr txBox="1"/>
          <p:nvPr/>
        </p:nvSpPr>
        <p:spPr>
          <a:xfrm>
            <a:off x="479331" y="2745095"/>
            <a:ext cx="3290919" cy="1169551"/>
          </a:xfrm>
          <a:prstGeom prst="rect">
            <a:avLst/>
          </a:prstGeom>
          <a:noFill/>
          <a:ln w="28575">
            <a:solidFill>
              <a:srgbClr val="FF0000"/>
            </a:solidFill>
          </a:ln>
        </p:spPr>
        <p:txBody>
          <a:bodyPr wrap="square">
            <a:spAutoFit/>
          </a:bodyPr>
          <a:lstStyle/>
          <a:p>
            <a:pPr algn="ctr"/>
            <a:r>
              <a:rPr lang="es-CL" sz="1400" dirty="0">
                <a:effectLst/>
                <a:latin typeface="Verdana" panose="020B0604030504040204" pitchFamily="34" charset="0"/>
                <a:ea typeface="Verdana" panose="020B0604030504040204" pitchFamily="34" charset="0"/>
                <a:cs typeface="Times New Roman" panose="02020603050405020304" pitchFamily="18" charset="0"/>
              </a:rPr>
              <a:t>Desde la creación de la flota cerquera Valdiviana, esta pasó a transformarse en un pilar fundamental en la economía de la Comuna de Corral y Valdivia.</a:t>
            </a:r>
            <a:endParaRPr lang="es-CL" sz="1400" dirty="0"/>
          </a:p>
        </p:txBody>
      </p:sp>
      <p:sp>
        <p:nvSpPr>
          <p:cNvPr id="13" name="CuadroTexto 12">
            <a:extLst>
              <a:ext uri="{FF2B5EF4-FFF2-40B4-BE49-F238E27FC236}">
                <a16:creationId xmlns:a16="http://schemas.microsoft.com/office/drawing/2014/main" id="{F8684A59-37DD-61A8-31C2-451694614BFD}"/>
              </a:ext>
            </a:extLst>
          </p:cNvPr>
          <p:cNvSpPr txBox="1"/>
          <p:nvPr/>
        </p:nvSpPr>
        <p:spPr>
          <a:xfrm>
            <a:off x="4545496" y="1255662"/>
            <a:ext cx="7167179" cy="307777"/>
          </a:xfrm>
          <a:prstGeom prst="rect">
            <a:avLst/>
          </a:prstGeom>
          <a:noFill/>
          <a:ln w="28575">
            <a:solidFill>
              <a:srgbClr val="FF0000"/>
            </a:solidFill>
          </a:ln>
        </p:spPr>
        <p:txBody>
          <a:bodyPr wrap="square">
            <a:spAutoFit/>
          </a:bodyPr>
          <a:lstStyle/>
          <a:p>
            <a:pPr algn="just"/>
            <a:r>
              <a:rPr lang="es-CL" sz="1400" dirty="0">
                <a:latin typeface="Verdana" panose="020B0604030504040204" pitchFamily="34" charset="0"/>
                <a:ea typeface="Verdana" panose="020B0604030504040204" pitchFamily="34" charset="0"/>
                <a:cs typeface="Times New Roman" panose="02020603050405020304" pitchFamily="18" charset="0"/>
              </a:rPr>
              <a:t>P</a:t>
            </a:r>
            <a:r>
              <a:rPr lang="es-CL" sz="1400" dirty="0">
                <a:effectLst/>
                <a:latin typeface="Verdana" panose="020B0604030504040204" pitchFamily="34" charset="0"/>
                <a:ea typeface="Verdana" panose="020B0604030504040204" pitchFamily="34" charset="0"/>
                <a:cs typeface="Times New Roman" panose="02020603050405020304" pitchFamily="18" charset="0"/>
              </a:rPr>
              <a:t>ioneros en el País en autoimponernos voluntariamente vedas</a:t>
            </a:r>
            <a:r>
              <a:rPr lang="es-CL" sz="1400" dirty="0">
                <a:latin typeface="Verdana" panose="020B0604030504040204" pitchFamily="34" charset="0"/>
                <a:ea typeface="Verdana" panose="020B0604030504040204" pitchFamily="34" charset="0"/>
                <a:cs typeface="Times New Roman" panose="02020603050405020304" pitchFamily="18" charset="0"/>
              </a:rPr>
              <a:t>.</a:t>
            </a:r>
            <a:endParaRPr lang="es-CL" sz="1400" dirty="0"/>
          </a:p>
        </p:txBody>
      </p:sp>
      <p:sp>
        <p:nvSpPr>
          <p:cNvPr id="17" name="CuadroTexto 16">
            <a:extLst>
              <a:ext uri="{FF2B5EF4-FFF2-40B4-BE49-F238E27FC236}">
                <a16:creationId xmlns:a16="http://schemas.microsoft.com/office/drawing/2014/main" id="{82D67672-955B-EE84-41DC-130A0ABC018A}"/>
              </a:ext>
            </a:extLst>
          </p:cNvPr>
          <p:cNvSpPr txBox="1"/>
          <p:nvPr/>
        </p:nvSpPr>
        <p:spPr>
          <a:xfrm>
            <a:off x="4545492" y="1902778"/>
            <a:ext cx="3462130" cy="307777"/>
          </a:xfrm>
          <a:prstGeom prst="rect">
            <a:avLst/>
          </a:prstGeom>
          <a:noFill/>
          <a:ln w="28575">
            <a:solidFill>
              <a:srgbClr val="FF0000"/>
            </a:solidFill>
          </a:ln>
        </p:spPr>
        <p:txBody>
          <a:bodyPr wrap="square">
            <a:spAutoFit/>
          </a:bodyPr>
          <a:lstStyle/>
          <a:p>
            <a:r>
              <a:rPr lang="es-CL" sz="1400" dirty="0">
                <a:latin typeface="Verdana" panose="020B0604030504040204" pitchFamily="34" charset="0"/>
                <a:ea typeface="Verdana" panose="020B0604030504040204" pitchFamily="34" charset="0"/>
                <a:cs typeface="Times New Roman" panose="02020603050405020304" pitchFamily="18" charset="0"/>
              </a:rPr>
              <a:t>N</a:t>
            </a:r>
            <a:r>
              <a:rPr lang="es-CL" sz="1400" dirty="0">
                <a:effectLst/>
                <a:latin typeface="Verdana" panose="020B0604030504040204" pitchFamily="34" charset="0"/>
                <a:ea typeface="Verdana" panose="020B0604030504040204" pitchFamily="34" charset="0"/>
                <a:cs typeface="Times New Roman" panose="02020603050405020304" pitchFamily="18" charset="0"/>
              </a:rPr>
              <a:t>o se realizan subreporte.</a:t>
            </a:r>
            <a:endParaRPr lang="es-CL" sz="1400" dirty="0"/>
          </a:p>
        </p:txBody>
      </p:sp>
      <p:sp>
        <p:nvSpPr>
          <p:cNvPr id="19" name="CuadroTexto 18">
            <a:extLst>
              <a:ext uri="{FF2B5EF4-FFF2-40B4-BE49-F238E27FC236}">
                <a16:creationId xmlns:a16="http://schemas.microsoft.com/office/drawing/2014/main" id="{89451318-2422-065E-4816-18233605FEA6}"/>
              </a:ext>
            </a:extLst>
          </p:cNvPr>
          <p:cNvSpPr txBox="1"/>
          <p:nvPr/>
        </p:nvSpPr>
        <p:spPr>
          <a:xfrm>
            <a:off x="4545491" y="2658737"/>
            <a:ext cx="7167176" cy="523220"/>
          </a:xfrm>
          <a:prstGeom prst="rect">
            <a:avLst/>
          </a:prstGeom>
          <a:noFill/>
          <a:ln w="28575">
            <a:solidFill>
              <a:srgbClr val="FF0000"/>
            </a:solidFill>
          </a:ln>
        </p:spPr>
        <p:txBody>
          <a:bodyPr wrap="square">
            <a:spAutoFit/>
          </a:bodyPr>
          <a:lstStyle/>
          <a:p>
            <a:pPr algn="just"/>
            <a:r>
              <a:rPr lang="es-CL" sz="1400" dirty="0">
                <a:latin typeface="Verdana" panose="020B0604030504040204" pitchFamily="34" charset="0"/>
                <a:ea typeface="Verdana" panose="020B0604030504040204" pitchFamily="34" charset="0"/>
                <a:cs typeface="Times New Roman" panose="02020603050405020304" pitchFamily="18" charset="0"/>
              </a:rPr>
              <a:t>S</a:t>
            </a:r>
            <a:r>
              <a:rPr lang="es-CL" sz="1400" dirty="0">
                <a:effectLst/>
                <a:latin typeface="Verdana" panose="020B0604030504040204" pitchFamily="34" charset="0"/>
                <a:ea typeface="Verdana" panose="020B0604030504040204" pitchFamily="34" charset="0"/>
                <a:cs typeface="Times New Roman" panose="02020603050405020304" pitchFamily="18" charset="0"/>
              </a:rPr>
              <a:t>e intenta respetar la primera milla independiente si el recurso esta aposentado en la costa.</a:t>
            </a:r>
            <a:endParaRPr lang="es-CL" sz="1400" dirty="0"/>
          </a:p>
        </p:txBody>
      </p:sp>
      <p:sp>
        <p:nvSpPr>
          <p:cNvPr id="21" name="CuadroTexto 20">
            <a:extLst>
              <a:ext uri="{FF2B5EF4-FFF2-40B4-BE49-F238E27FC236}">
                <a16:creationId xmlns:a16="http://schemas.microsoft.com/office/drawing/2014/main" id="{49964F0A-FE68-9088-52AE-23B4B85CBF4A}"/>
              </a:ext>
            </a:extLst>
          </p:cNvPr>
          <p:cNvSpPr txBox="1"/>
          <p:nvPr/>
        </p:nvSpPr>
        <p:spPr>
          <a:xfrm>
            <a:off x="4545488" y="3598741"/>
            <a:ext cx="7167179" cy="307777"/>
          </a:xfrm>
          <a:prstGeom prst="rect">
            <a:avLst/>
          </a:prstGeom>
          <a:noFill/>
          <a:ln w="28575">
            <a:solidFill>
              <a:srgbClr val="FF0000"/>
            </a:solidFill>
          </a:ln>
        </p:spPr>
        <p:txBody>
          <a:bodyPr wrap="square">
            <a:spAutoFit/>
          </a:bodyPr>
          <a:lstStyle/>
          <a:p>
            <a:pPr algn="just"/>
            <a:r>
              <a:rPr lang="es-CL" sz="1400" dirty="0">
                <a:latin typeface="Verdana" panose="020B0604030504040204" pitchFamily="34" charset="0"/>
                <a:ea typeface="Verdana" panose="020B0604030504040204" pitchFamily="34" charset="0"/>
                <a:cs typeface="Times New Roman" panose="02020603050405020304" pitchFamily="18" charset="0"/>
              </a:rPr>
              <a:t>S</a:t>
            </a:r>
            <a:r>
              <a:rPr lang="es-CL" sz="1400" dirty="0">
                <a:effectLst/>
                <a:latin typeface="Verdana" panose="020B0604030504040204" pitchFamily="34" charset="0"/>
                <a:ea typeface="Verdana" panose="020B0604030504040204" pitchFamily="34" charset="0"/>
                <a:cs typeface="Times New Roman" panose="02020603050405020304" pitchFamily="18" charset="0"/>
              </a:rPr>
              <a:t>e trabaja en conjunto con los pescadores de menor escala.</a:t>
            </a:r>
            <a:endParaRPr lang="es-CL" sz="1400" dirty="0"/>
          </a:p>
        </p:txBody>
      </p:sp>
      <p:sp>
        <p:nvSpPr>
          <p:cNvPr id="23" name="CuadroTexto 22">
            <a:extLst>
              <a:ext uri="{FF2B5EF4-FFF2-40B4-BE49-F238E27FC236}">
                <a16:creationId xmlns:a16="http://schemas.microsoft.com/office/drawing/2014/main" id="{8B2530B4-0614-1C21-E511-CD822D973684}"/>
              </a:ext>
            </a:extLst>
          </p:cNvPr>
          <p:cNvSpPr txBox="1"/>
          <p:nvPr/>
        </p:nvSpPr>
        <p:spPr>
          <a:xfrm>
            <a:off x="4545488" y="4330675"/>
            <a:ext cx="7167179" cy="323486"/>
          </a:xfrm>
          <a:prstGeom prst="rect">
            <a:avLst/>
          </a:prstGeom>
          <a:noFill/>
          <a:ln w="28575">
            <a:solidFill>
              <a:srgbClr val="FF0000"/>
            </a:solidFill>
          </a:ln>
        </p:spPr>
        <p:txBody>
          <a:bodyPr wrap="square">
            <a:spAutoFit/>
          </a:bodyPr>
          <a:lstStyle/>
          <a:p>
            <a:pPr indent="0" algn="just">
              <a:lnSpc>
                <a:spcPct val="120000"/>
              </a:lnSpc>
              <a:spcBef>
                <a:spcPts val="0"/>
              </a:spcBef>
              <a:buNone/>
            </a:pPr>
            <a:r>
              <a:rPr lang="es-CL" sz="1400" dirty="0">
                <a:latin typeface="Verdana" panose="020B0604030504040204" pitchFamily="34" charset="0"/>
                <a:ea typeface="Verdana" panose="020B0604030504040204" pitchFamily="34" charset="0"/>
                <a:cs typeface="Times New Roman" panose="02020603050405020304" pitchFamily="18" charset="0"/>
              </a:rPr>
              <a:t>E</a:t>
            </a:r>
            <a:r>
              <a:rPr lang="es-CL" sz="1400" dirty="0">
                <a:effectLst/>
                <a:latin typeface="Verdana" panose="020B0604030504040204" pitchFamily="34" charset="0"/>
                <a:ea typeface="Verdana" panose="020B0604030504040204" pitchFamily="34" charset="0"/>
                <a:cs typeface="Times New Roman" panose="02020603050405020304" pitchFamily="18" charset="0"/>
              </a:rPr>
              <a:t>xiste un respeto mutuo por cada una de las actividades pesqueras.</a:t>
            </a:r>
          </a:p>
        </p:txBody>
      </p:sp>
      <p:sp>
        <p:nvSpPr>
          <p:cNvPr id="43" name="Marcador de contenido 2">
            <a:extLst>
              <a:ext uri="{FF2B5EF4-FFF2-40B4-BE49-F238E27FC236}">
                <a16:creationId xmlns:a16="http://schemas.microsoft.com/office/drawing/2014/main" id="{1A4D54B2-DBC5-5389-A7EF-10C7C0CB9A2E}"/>
              </a:ext>
            </a:extLst>
          </p:cNvPr>
          <p:cNvSpPr>
            <a:spLocks noGrp="1"/>
          </p:cNvSpPr>
          <p:nvPr>
            <p:ph idx="1"/>
          </p:nvPr>
        </p:nvSpPr>
        <p:spPr>
          <a:xfrm>
            <a:off x="4584147" y="5170653"/>
            <a:ext cx="7089859" cy="1064706"/>
          </a:xfrm>
          <a:ln w="28575">
            <a:solidFill>
              <a:srgbClr val="FF0000"/>
            </a:solidFill>
          </a:ln>
        </p:spPr>
        <p:txBody>
          <a:bodyPr>
            <a:normAutofit fontScale="25000" lnSpcReduction="20000"/>
          </a:bodyPr>
          <a:lstStyle/>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es-CL" sz="5600" dirty="0">
                <a:effectLst/>
                <a:latin typeface="Verdana" panose="020B0604030504040204" pitchFamily="34" charset="0"/>
                <a:ea typeface="Verdana" panose="020B0604030504040204" pitchFamily="34" charset="0"/>
                <a:cs typeface="Times New Roman" panose="02020603050405020304" pitchFamily="18" charset="0"/>
              </a:rPr>
              <a:t>Los armadores por un acuerdo de palabra, se comprometieron a que solo tendrían una lancha pesquera. Esta es la explicación del porque en nuestra Region existe una flota pequeña.  </a:t>
            </a:r>
          </a:p>
          <a:p>
            <a:pPr marL="0" indent="0" algn="just">
              <a:lnSpc>
                <a:spcPct val="120000"/>
              </a:lnSpc>
              <a:spcBef>
                <a:spcPts val="0"/>
              </a:spcBef>
              <a:buNone/>
            </a:pPr>
            <a:endParaRPr lang="es-CL" sz="4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p>
          <a:p>
            <a:pPr marL="0"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p>
          <a:p>
            <a:pPr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p>
          <a:p>
            <a:pPr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p>
          <a:p>
            <a:pPr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p>
          <a:p>
            <a:pPr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endParaRPr lang="es-CL" dirty="0"/>
          </a:p>
        </p:txBody>
      </p:sp>
    </p:spTree>
    <p:extLst>
      <p:ext uri="{BB962C8B-B14F-4D97-AF65-F5344CB8AC3E}">
        <p14:creationId xmlns:p14="http://schemas.microsoft.com/office/powerpoint/2010/main" val="5128235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2" name="CuadroTexto 1">
            <a:extLst>
              <a:ext uri="{FF2B5EF4-FFF2-40B4-BE49-F238E27FC236}">
                <a16:creationId xmlns:a16="http://schemas.microsoft.com/office/drawing/2014/main" id="{880AC428-D660-5315-EA2C-06881513458F}"/>
              </a:ext>
            </a:extLst>
          </p:cNvPr>
          <p:cNvSpPr txBox="1"/>
          <p:nvPr/>
        </p:nvSpPr>
        <p:spPr>
          <a:xfrm>
            <a:off x="410818" y="1637928"/>
            <a:ext cx="6467059" cy="5047536"/>
          </a:xfrm>
          <a:prstGeom prst="rect">
            <a:avLst/>
          </a:prstGeom>
          <a:noFill/>
          <a:ln w="28575">
            <a:solidFill>
              <a:srgbClr val="FF0000"/>
            </a:solidFill>
          </a:ln>
        </p:spPr>
        <p:txBody>
          <a:bodyPr wrap="square">
            <a:spAutoFit/>
          </a:bodyPr>
          <a:lstStyle/>
          <a:p>
            <a:pPr lvl="0" algn="ctr"/>
            <a:r>
              <a:rPr lang="es-ES" sz="14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Instancia de participación</a:t>
            </a:r>
          </a:p>
          <a:p>
            <a:pPr lvl="0" algn="just"/>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Como representantes del sector pelágico en la región de los ríos, </a:t>
            </a:r>
            <a:r>
              <a:rPr lang="es-CL" sz="1400" b="1" dirty="0">
                <a:effectLst/>
                <a:latin typeface="Verdana" panose="020B0604030504040204" pitchFamily="34" charset="0"/>
                <a:ea typeface="Verdana" panose="020B0604030504040204" pitchFamily="34" charset="0"/>
                <a:cs typeface="Times New Roman" panose="02020603050405020304" pitchFamily="18" charset="0"/>
              </a:rPr>
              <a:t>exigimos participar activamente en el borrador de la ley de pesca</a:t>
            </a:r>
            <a:r>
              <a:rPr lang="es-CL" sz="1400" dirty="0">
                <a:effectLst/>
                <a:latin typeface="Verdana" panose="020B0604030504040204" pitchFamily="34" charset="0"/>
                <a:ea typeface="Verdana" panose="020B0604030504040204" pitchFamily="34" charset="0"/>
                <a:cs typeface="Times New Roman" panose="02020603050405020304" pitchFamily="18" charset="0"/>
              </a:rPr>
              <a:t>. Somos un gremio propositivo, abierto al dialogo y capaces de sentarnos a negociar o llegar a consensos en igualdad de condiciones, sin favoritismos ni privilegios. Nos gusta actuar con sensatez, públicamente y amparados en la transparencia.</a:t>
            </a:r>
          </a:p>
          <a:p>
            <a:pPr algn="just"/>
            <a:endParaRPr lang="es-CL" sz="1400" b="1" dirty="0">
              <a:latin typeface="Verdana" panose="020B0604030504040204" pitchFamily="34" charset="0"/>
              <a:ea typeface="Verdana" panose="020B0604030504040204" pitchFamily="34" charset="0"/>
              <a:cs typeface="Times New Roman" panose="02020603050405020304" pitchFamily="18" charset="0"/>
            </a:endParaRP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Creemos que, lo enunciado es un derecho de quienes han hecho la historia y el esfuerzo de la pesquería pelágica en cada región del país.</a:t>
            </a:r>
          </a:p>
          <a:p>
            <a:pPr algn="just"/>
            <a:r>
              <a:rPr lang="es-CL" sz="1400" b="1" dirty="0">
                <a:effectLst/>
                <a:latin typeface="Verdana" panose="020B0604030504040204" pitchFamily="34" charset="0"/>
                <a:ea typeface="Verdana" panose="020B0604030504040204" pitchFamily="34" charset="0"/>
                <a:cs typeface="Times New Roman" panose="02020603050405020304" pitchFamily="18" charset="0"/>
              </a:rPr>
              <a:t>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Insistimos en que, cada región tiene su realidad y no todas velan por la sustentabilidad. </a:t>
            </a:r>
          </a:p>
          <a:p>
            <a:r>
              <a:rPr lang="es-CL" sz="1400" dirty="0">
                <a:effectLst/>
                <a:latin typeface="Verdana" panose="020B0604030504040204" pitchFamily="34" charset="0"/>
                <a:ea typeface="Verdana" panose="020B0604030504040204" pitchFamily="34" charset="0"/>
                <a:cs typeface="Times New Roman" panose="02020603050405020304" pitchFamily="18" charset="0"/>
              </a:rPr>
              <a:t> </a:t>
            </a:r>
          </a:p>
          <a:p>
            <a:r>
              <a:rPr lang="es-CL" sz="1400" dirty="0">
                <a:effectLst/>
                <a:latin typeface="Verdana" panose="020B0604030504040204" pitchFamily="34" charset="0"/>
                <a:ea typeface="Verdana" panose="020B0604030504040204" pitchFamily="34" charset="0"/>
                <a:cs typeface="Times New Roman" panose="02020603050405020304" pitchFamily="18" charset="0"/>
              </a:rPr>
              <a:t>Recordar que, todo beneficio o desmedro de una región, repercute en todas las regiones que componen la macrozona centro sur, desde la V a la X región.</a:t>
            </a:r>
          </a:p>
          <a:p>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r>
              <a:rPr lang="es-CL" sz="1400" dirty="0">
                <a:effectLst/>
                <a:latin typeface="Verdana" panose="020B0604030504040204" pitchFamily="34" charset="0"/>
                <a:ea typeface="Verdana" panose="020B0604030504040204" pitchFamily="34" charset="0"/>
                <a:cs typeface="Times New Roman" panose="02020603050405020304" pitchFamily="18" charset="0"/>
              </a:rPr>
              <a:t>No se pueden tomar decisiones regionales sin afectar o beneficiar a toda la macrozona.</a:t>
            </a: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 </a:t>
            </a:r>
          </a:p>
        </p:txBody>
      </p:sp>
      <p:sp>
        <p:nvSpPr>
          <p:cNvPr id="3" name="CuadroTexto 2">
            <a:extLst>
              <a:ext uri="{FF2B5EF4-FFF2-40B4-BE49-F238E27FC236}">
                <a16:creationId xmlns:a16="http://schemas.microsoft.com/office/drawing/2014/main" id="{E6749356-4105-185A-C794-9E544AEDEF36}"/>
              </a:ext>
            </a:extLst>
          </p:cNvPr>
          <p:cNvSpPr txBox="1"/>
          <p:nvPr/>
        </p:nvSpPr>
        <p:spPr>
          <a:xfrm>
            <a:off x="7555987" y="1207041"/>
            <a:ext cx="3734863" cy="5478423"/>
          </a:xfrm>
          <a:prstGeom prst="rect">
            <a:avLst/>
          </a:prstGeom>
          <a:noFill/>
          <a:ln w="28575">
            <a:solidFill>
              <a:srgbClr val="0070C0"/>
            </a:solidFill>
          </a:ln>
        </p:spPr>
        <p:txBody>
          <a:bodyPr wrap="square">
            <a:spAutoFit/>
          </a:bodyPr>
          <a:lstStyle/>
          <a:p>
            <a:pPr lvl="0" algn="ctr"/>
            <a:r>
              <a:rPr lang="es-CL" sz="1400" b="1" dirty="0">
                <a:effectLst/>
                <a:latin typeface="Verdana" panose="020B0604030504040204" pitchFamily="34" charset="0"/>
                <a:ea typeface="Verdana" panose="020B0604030504040204" pitchFamily="34" charset="0"/>
                <a:cs typeface="Times New Roman" panose="02020603050405020304" pitchFamily="18" charset="0"/>
              </a:rPr>
              <a:t>Derechos de los armadores pelágicos.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En lo presente, tenemos la sensación de que, nuestros derechos no están siendo considerados por el ejecutivo ni mucho menos por el legislador. Hoy vemos con preocupación las </a:t>
            </a:r>
            <a:r>
              <a:rPr lang="es-CL" sz="1400" b="1" dirty="0">
                <a:effectLst/>
                <a:latin typeface="Verdana" panose="020B0604030504040204" pitchFamily="34" charset="0"/>
                <a:ea typeface="Verdana" panose="020B0604030504040204" pitchFamily="34" charset="0"/>
                <a:cs typeface="Times New Roman" panose="02020603050405020304" pitchFamily="18" charset="0"/>
              </a:rPr>
              <a:t>arengas de populismo de igualdad de derechos y distribución mas justa. </a:t>
            </a:r>
            <a:r>
              <a:rPr lang="es-CL" sz="1400" dirty="0">
                <a:effectLst/>
                <a:latin typeface="Verdana" panose="020B0604030504040204" pitchFamily="34" charset="0"/>
                <a:ea typeface="Verdana" panose="020B0604030504040204" pitchFamily="34" charset="0"/>
                <a:cs typeface="Times New Roman" panose="02020603050405020304" pitchFamily="18" charset="0"/>
              </a:rPr>
              <a:t>Los derechos se constituyen con historia y esto lleva a una distribución de acuerdo al esfuerzo realizado y </a:t>
            </a:r>
            <a:r>
              <a:rPr lang="es-CL" sz="1400" b="1" dirty="0">
                <a:effectLst/>
                <a:latin typeface="Verdana" panose="020B0604030504040204" pitchFamily="34" charset="0"/>
                <a:ea typeface="Verdana" panose="020B0604030504040204" pitchFamily="34" charset="0"/>
                <a:cs typeface="Times New Roman" panose="02020603050405020304" pitchFamily="18" charset="0"/>
              </a:rPr>
              <a:t>no al saneamiento de un crecimiento desmedido en una flota.</a:t>
            </a:r>
          </a:p>
          <a:p>
            <a:pPr algn="just"/>
            <a:r>
              <a:rPr lang="es-CL" sz="1400" dirty="0">
                <a:effectLst/>
                <a:latin typeface="Verdana" panose="020B0604030504040204" pitchFamily="34" charset="0"/>
                <a:ea typeface="Verdana" panose="020B0604030504040204" pitchFamily="34" charset="0"/>
                <a:cs typeface="Times New Roman" panose="02020603050405020304" pitchFamily="18" charset="0"/>
              </a:rPr>
              <a:t>Por lo enunciado; es que, solicitamos ser parte activa de la discusión en relación a las indicaciones de ley en lo que respecta a lo pelágico, fraccionamiento y distribución de cuotas. </a:t>
            </a:r>
            <a:r>
              <a:rPr lang="es-CL" sz="1400" b="1" dirty="0">
                <a:effectLst/>
                <a:latin typeface="Verdana" panose="020B0604030504040204" pitchFamily="34" charset="0"/>
                <a:ea typeface="Verdana" panose="020B0604030504040204" pitchFamily="34" charset="0"/>
                <a:cs typeface="Times New Roman" panose="02020603050405020304" pitchFamily="18" charset="0"/>
              </a:rPr>
              <a:t>No queremos ser más excluidos de esta discusión </a:t>
            </a:r>
            <a:r>
              <a:rPr lang="es-CL" sz="1400" dirty="0">
                <a:effectLst/>
                <a:latin typeface="Verdana" panose="020B0604030504040204" pitchFamily="34" charset="0"/>
                <a:ea typeface="Verdana" panose="020B0604030504040204" pitchFamily="34" charset="0"/>
                <a:cs typeface="Times New Roman" panose="02020603050405020304" pitchFamily="18" charset="0"/>
              </a:rPr>
              <a:t>y </a:t>
            </a:r>
            <a:r>
              <a:rPr lang="es-CL" sz="1400" dirty="0">
                <a:latin typeface="Verdana" panose="020B0604030504040204" pitchFamily="34" charset="0"/>
                <a:ea typeface="Verdana" panose="020B0604030504040204" pitchFamily="34" charset="0"/>
                <a:cs typeface="Times New Roman" panose="02020603050405020304" pitchFamily="18" charset="0"/>
              </a:rPr>
              <a:t>quedar a merced </a:t>
            </a:r>
            <a:r>
              <a:rPr lang="es-CL" sz="1400" dirty="0">
                <a:effectLst/>
                <a:latin typeface="Verdana" panose="020B0604030504040204" pitchFamily="34" charset="0"/>
                <a:ea typeface="Verdana" panose="020B0604030504040204" pitchFamily="34" charset="0"/>
                <a:cs typeface="Times New Roman" panose="02020603050405020304" pitchFamily="18" charset="0"/>
              </a:rPr>
              <a:t>de quienes no nos representan y/o desconocen la realidad del sector y actúan o deciden por intereses propios o populistas.</a:t>
            </a:r>
          </a:p>
        </p:txBody>
      </p:sp>
    </p:spTree>
    <p:extLst>
      <p:ext uri="{BB962C8B-B14F-4D97-AF65-F5344CB8AC3E}">
        <p14:creationId xmlns:p14="http://schemas.microsoft.com/office/powerpoint/2010/main" val="4165558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2" name="CuadroTexto 1">
            <a:extLst>
              <a:ext uri="{FF2B5EF4-FFF2-40B4-BE49-F238E27FC236}">
                <a16:creationId xmlns:a16="http://schemas.microsoft.com/office/drawing/2014/main" id="{3293DCD7-45F2-D56A-4424-AD3E0FBEB787}"/>
              </a:ext>
            </a:extLst>
          </p:cNvPr>
          <p:cNvSpPr txBox="1"/>
          <p:nvPr/>
        </p:nvSpPr>
        <p:spPr>
          <a:xfrm>
            <a:off x="797882" y="2670877"/>
            <a:ext cx="10596236" cy="3419782"/>
          </a:xfrm>
          <a:prstGeom prst="rect">
            <a:avLst/>
          </a:prstGeom>
          <a:noFill/>
          <a:ln w="38100">
            <a:solidFill>
              <a:srgbClr val="0070C0"/>
            </a:solidFill>
          </a:ln>
        </p:spPr>
        <p:txBody>
          <a:bodyPr wrap="square">
            <a:spAutoFit/>
          </a:bodyPr>
          <a:lstStyle/>
          <a:p>
            <a:pPr indent="449580" algn="ctr"/>
            <a:endParaRPr lang="es-CL" dirty="0">
              <a:effectLst/>
              <a:latin typeface="Verdana" panose="020B0604030504040204" pitchFamily="34" charset="0"/>
              <a:ea typeface="Verdana" panose="020B0604030504040204" pitchFamily="34" charset="0"/>
              <a:cs typeface="Times New Roman" panose="02020603050405020304" pitchFamily="18" charset="0"/>
            </a:endParaRPr>
          </a:p>
          <a:p>
            <a:pPr indent="449580" algn="ctr"/>
            <a:r>
              <a:rPr lang="es-CL" dirty="0">
                <a:effectLst/>
                <a:latin typeface="Verdana" panose="020B0604030504040204" pitchFamily="34" charset="0"/>
                <a:ea typeface="Verdana" panose="020B0604030504040204" pitchFamily="34" charset="0"/>
                <a:cs typeface="Times New Roman" panose="02020603050405020304" pitchFamily="18" charset="0"/>
              </a:rPr>
              <a:t>Reclamamos con fuerza, ser invitados a cualquier discusión, a quienes han hecho la historia y el esfuerzo de la pesquería pelágica en cada región del país, lugar desde donde deberían por cordura, generarse los puntos o indicaciones a discutir. </a:t>
            </a:r>
          </a:p>
          <a:p>
            <a:pPr indent="449580"/>
            <a:endParaRPr lang="es-CL" dirty="0">
              <a:effectLst/>
              <a:latin typeface="Verdana" panose="020B0604030504040204" pitchFamily="34" charset="0"/>
              <a:ea typeface="Verdana" panose="020B0604030504040204" pitchFamily="34" charset="0"/>
              <a:cs typeface="Times New Roman" panose="02020603050405020304" pitchFamily="18" charset="0"/>
            </a:endParaRPr>
          </a:p>
          <a:p>
            <a:pPr indent="449580" algn="ctr"/>
            <a:r>
              <a:rPr lang="es-CL" dirty="0">
                <a:effectLst/>
                <a:latin typeface="Verdana" panose="020B0604030504040204" pitchFamily="34" charset="0"/>
                <a:ea typeface="Verdana" panose="020B0604030504040204" pitchFamily="34" charset="0"/>
                <a:cs typeface="Times New Roman" panose="02020603050405020304" pitchFamily="18" charset="0"/>
              </a:rPr>
              <a:t>Cada región tiene su realidad y no todas velan por la sustentabilidad. </a:t>
            </a:r>
          </a:p>
          <a:p>
            <a:pPr indent="449580"/>
            <a:endParaRPr lang="es-CL" b="1" dirty="0">
              <a:latin typeface="Verdana" panose="020B0604030504040204" pitchFamily="34" charset="0"/>
              <a:ea typeface="Verdana" panose="020B0604030504040204" pitchFamily="34" charset="0"/>
              <a:cs typeface="Times New Roman" panose="02020603050405020304" pitchFamily="18" charset="0"/>
            </a:endParaRPr>
          </a:p>
          <a:p>
            <a:pPr indent="449580" algn="ctr"/>
            <a:r>
              <a:rPr lang="es-CL" b="1" dirty="0">
                <a:effectLst/>
                <a:latin typeface="Verdana" panose="020B0604030504040204" pitchFamily="34" charset="0"/>
                <a:ea typeface="Verdana" panose="020B0604030504040204" pitchFamily="34" charset="0"/>
                <a:cs typeface="Times New Roman" panose="02020603050405020304" pitchFamily="18" charset="0"/>
              </a:rPr>
              <a:t>Una región que tiene casi el 80% de la cuota global con un aporte en biomasa y a la abundancia en la macrozona que no supera el 35% (fuente IFOP), no puede pretender aumentar su cuota si no han sabido cuidar sus recursos. </a:t>
            </a:r>
          </a:p>
          <a:p>
            <a:pPr indent="449580" algn="just">
              <a:lnSpc>
                <a:spcPct val="107000"/>
              </a:lnSpc>
              <a:spcAft>
                <a:spcPts val="800"/>
              </a:spcAft>
            </a:pPr>
            <a:r>
              <a:rPr lang="es-CL" dirty="0">
                <a:effectLst/>
                <a:latin typeface="Verdana" panose="020B0604030504040204" pitchFamily="34" charset="0"/>
                <a:ea typeface="Calibri" panose="020F0502020204030204" pitchFamily="34" charset="0"/>
                <a:cs typeface="Times New Roman" panose="02020603050405020304" pitchFamily="18" charset="0"/>
              </a:rPr>
              <a:t> </a:t>
            </a:r>
            <a:endParaRPr lang="es-CL"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6606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93184529-A8BA-F6D1-1421-D4F06C5F3C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26"/>
            <a:ext cx="12192000" cy="6851374"/>
          </a:xfrm>
          <a:prstGeom prst="rect">
            <a:avLst/>
          </a:prstGeom>
        </p:spPr>
      </p:pic>
      <p:sp>
        <p:nvSpPr>
          <p:cNvPr id="7" name="CuadroTexto 6">
            <a:extLst>
              <a:ext uri="{FF2B5EF4-FFF2-40B4-BE49-F238E27FC236}">
                <a16:creationId xmlns:a16="http://schemas.microsoft.com/office/drawing/2014/main" id="{DED2E31B-854D-206E-2A1D-33948BDDE50A}"/>
              </a:ext>
            </a:extLst>
          </p:cNvPr>
          <p:cNvSpPr txBox="1"/>
          <p:nvPr/>
        </p:nvSpPr>
        <p:spPr>
          <a:xfrm>
            <a:off x="1000537" y="402988"/>
            <a:ext cx="10190921" cy="1673087"/>
          </a:xfrm>
          <a:prstGeom prst="rect">
            <a:avLst/>
          </a:prstGeom>
          <a:noFill/>
        </p:spPr>
        <p:txBody>
          <a:bodyPr wrap="square">
            <a:spAutoFit/>
          </a:bodyPr>
          <a:lstStyle/>
          <a:p>
            <a:pPr algn="ctr">
              <a:lnSpc>
                <a:spcPct val="107000"/>
              </a:lnSpc>
              <a:spcAft>
                <a:spcPts val="800"/>
              </a:spcAft>
            </a:pPr>
            <a:r>
              <a:rPr lang="es-MX" sz="9600" b="1" dirty="0">
                <a:solidFill>
                  <a:srgbClr val="FF0000"/>
                </a:solidFill>
                <a:effectLst/>
                <a:latin typeface="Brush Script MT" panose="03060802040406070304" pitchFamily="66" charset="0"/>
                <a:ea typeface="Calibri" panose="020F0502020204030204" pitchFamily="34" charset="0"/>
                <a:cs typeface="Times New Roman" panose="02020603050405020304" pitchFamily="18" charset="0"/>
              </a:rPr>
              <a:t>GRACIAS</a:t>
            </a:r>
            <a:endParaRPr lang="es-CL" sz="9600" b="1" dirty="0">
              <a:solidFill>
                <a:srgbClr val="FF0000"/>
              </a:solidFill>
              <a:effectLst/>
              <a:latin typeface="Brush Script MT" panose="030608020404060703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813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368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437322" y="0"/>
            <a:ext cx="1574763" cy="1456803"/>
          </a:xfrm>
          <a:prstGeom prst="rect">
            <a:avLst/>
          </a:prstGeom>
        </p:spPr>
      </p:pic>
      <p:sp>
        <p:nvSpPr>
          <p:cNvPr id="14" name="CuadroTexto 13">
            <a:extLst>
              <a:ext uri="{FF2B5EF4-FFF2-40B4-BE49-F238E27FC236}">
                <a16:creationId xmlns:a16="http://schemas.microsoft.com/office/drawing/2014/main" id="{EBE8350A-D03A-4D99-4A4E-FA1AA02639A3}"/>
              </a:ext>
            </a:extLst>
          </p:cNvPr>
          <p:cNvSpPr txBox="1"/>
          <p:nvPr/>
        </p:nvSpPr>
        <p:spPr>
          <a:xfrm>
            <a:off x="2080591" y="403030"/>
            <a:ext cx="9104244" cy="658835"/>
          </a:xfrm>
          <a:prstGeom prst="rect">
            <a:avLst/>
          </a:prstGeom>
          <a:noFill/>
          <a:ln w="38100">
            <a:solidFill>
              <a:srgbClr val="00B050"/>
            </a:solidFill>
          </a:ln>
        </p:spPr>
        <p:txBody>
          <a:bodyPr wrap="square">
            <a:spAutoFit/>
          </a:bodyPr>
          <a:lstStyle/>
          <a:p>
            <a:pPr indent="0" algn="ctr">
              <a:lnSpc>
                <a:spcPct val="107000"/>
              </a:lnSpc>
              <a:spcAft>
                <a:spcPts val="800"/>
              </a:spcAft>
              <a:buNone/>
            </a:pPr>
            <a:r>
              <a:rPr lang="es-CL" sz="1800" b="1" i="1" dirty="0">
                <a:effectLst/>
                <a:latin typeface="Verdana" panose="020B0604030504040204" pitchFamily="34" charset="0"/>
                <a:ea typeface="Verdana" panose="020B0604030504040204" pitchFamily="34" charset="0"/>
                <a:cs typeface="Times New Roman" panose="02020603050405020304" pitchFamily="18" charset="0"/>
              </a:rPr>
              <a:t>FEDARPEL A.G, agrupa al 95% de los armadores pelágicos de la región de Los ríos.</a:t>
            </a:r>
          </a:p>
        </p:txBody>
      </p:sp>
      <p:sp>
        <p:nvSpPr>
          <p:cNvPr id="20" name="CuadroTexto 19">
            <a:extLst>
              <a:ext uri="{FF2B5EF4-FFF2-40B4-BE49-F238E27FC236}">
                <a16:creationId xmlns:a16="http://schemas.microsoft.com/office/drawing/2014/main" id="{D4FBD545-F55D-B0E8-A64C-77A532A5B28A}"/>
              </a:ext>
            </a:extLst>
          </p:cNvPr>
          <p:cNvSpPr txBox="1"/>
          <p:nvPr/>
        </p:nvSpPr>
        <p:spPr>
          <a:xfrm>
            <a:off x="808383" y="1849443"/>
            <a:ext cx="10747514" cy="2482090"/>
          </a:xfrm>
          <a:prstGeom prst="rect">
            <a:avLst/>
          </a:prstGeom>
          <a:noFill/>
          <a:ln w="28575">
            <a:solidFill>
              <a:srgbClr val="FF0000"/>
            </a:solidFill>
          </a:ln>
        </p:spPr>
        <p:txBody>
          <a:bodyPr wrap="square">
            <a:spAutoFit/>
          </a:bodyPr>
          <a:lstStyle/>
          <a:p>
            <a:pPr marL="0" indent="0" algn="ctr">
              <a:lnSpc>
                <a:spcPct val="107000"/>
              </a:lnSpc>
              <a:spcAft>
                <a:spcPts val="800"/>
              </a:spcAft>
              <a:buNone/>
            </a:pPr>
            <a:r>
              <a:rPr lang="es-ES" sz="14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Organizaciones que componen FEDARPEL.</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nSpc>
                <a:spcPct val="107000"/>
              </a:lnSpc>
              <a:spcAft>
                <a:spcPts val="800"/>
              </a:spcAft>
              <a:buNone/>
            </a:pPr>
            <a:r>
              <a:rPr lang="es-ES" sz="1400" b="1"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APEVAL A.G. Armadores pelágicos de Valdivia, Registro A.G. N° 29 – 14.</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ACERVAL A.G. Asociación de Armadores cerqueros de Valdivia, Registro A.G. N° 207 – 10.</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ACERMAR A.G. Asociación de Armadores y Pescadores cerqueros, Registro A.G. N° 4205.</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ACER A.G. Asociación Gremial de Armadores cerqueros de la Región de los Ríos, Registro A.G. N° 3793.</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SIPACERVAL A.G. Asociación Gremial de Armadores cerqueros de Valdivia, Registro A.G. N° 44 – 14.</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ARMAPES A.G. Asociación Gremial de Armadores y Pescadores artesanales de Chile, Registro A.G. N° 264 – 10.</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APACER A.G. Asociación Gremial de Pescadores artesanales recolectores y Armadores cerqueros de la Region de los Ríos, Registro A.G. N° 46 – 14.</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21" name="CuadroTexto 20">
            <a:extLst>
              <a:ext uri="{FF2B5EF4-FFF2-40B4-BE49-F238E27FC236}">
                <a16:creationId xmlns:a16="http://schemas.microsoft.com/office/drawing/2014/main" id="{ADE226FC-FC51-AFF9-9424-458C16908EBD}"/>
              </a:ext>
            </a:extLst>
          </p:cNvPr>
          <p:cNvSpPr txBox="1"/>
          <p:nvPr/>
        </p:nvSpPr>
        <p:spPr>
          <a:xfrm>
            <a:off x="808383" y="4794707"/>
            <a:ext cx="10747514" cy="1660263"/>
          </a:xfrm>
          <a:prstGeom prst="rect">
            <a:avLst/>
          </a:prstGeom>
          <a:noFill/>
          <a:ln w="28575">
            <a:solidFill>
              <a:srgbClr val="FF0000"/>
            </a:solidFill>
          </a:ln>
        </p:spPr>
        <p:txBody>
          <a:bodyPr wrap="square">
            <a:spAutoFit/>
          </a:bodyPr>
          <a:lstStyle/>
          <a:p>
            <a:pPr marL="0" indent="0" algn="ctr">
              <a:lnSpc>
                <a:spcPct val="107000"/>
              </a:lnSpc>
              <a:spcAft>
                <a:spcPts val="800"/>
              </a:spcAft>
              <a:buNone/>
            </a:pPr>
            <a:r>
              <a:rPr lang="es-CL" sz="1400" b="1" dirty="0">
                <a:effectLst/>
                <a:latin typeface="Verdana" panose="020B0604030504040204" pitchFamily="34" charset="0"/>
                <a:ea typeface="Verdana" panose="020B0604030504040204" pitchFamily="34" charset="0"/>
                <a:cs typeface="Times New Roman" panose="02020603050405020304" pitchFamily="18" charset="0"/>
              </a:rPr>
              <a:t>Como organización tenemos representación.</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r>
              <a:rPr lang="es-CL" sz="1400" b="1" dirty="0">
                <a:effectLst/>
                <a:latin typeface="Verdana" panose="020B0604030504040204" pitchFamily="34" charset="0"/>
                <a:ea typeface="Verdana" panose="020B0604030504040204" pitchFamily="34" charset="0"/>
                <a:cs typeface="Times New Roman" panose="02020603050405020304" pitchFamily="18" charset="0"/>
              </a:rPr>
              <a:t>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Dos representantes en el Consejo Zonal de Pesca IX – XIV Región,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Dos representantes en el Comité de manejo de la Sardina común y Anchoveta de la macrozona V a X Región,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Dos representantes en la Federación interregional de Pescadores del sur FIPASUR, </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400"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Un representante en la Alianza Pesquera Sur Austral desde la IX a XII Región.</a:t>
            </a:r>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7847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35A4D51-2FC9-BC4C-F91F-D5E4500DEA7F}"/>
              </a:ext>
            </a:extLst>
          </p:cNvPr>
          <p:cNvSpPr>
            <a:spLocks noGrp="1"/>
          </p:cNvSpPr>
          <p:nvPr>
            <p:ph idx="1"/>
          </p:nvPr>
        </p:nvSpPr>
        <p:spPr>
          <a:xfrm>
            <a:off x="0" y="888206"/>
            <a:ext cx="12192000" cy="5969794"/>
          </a:xfrm>
        </p:spPr>
        <p:txBody>
          <a:bodyPr>
            <a:normAutofit/>
          </a:bodyPr>
          <a:lstStyle/>
          <a:p>
            <a:pPr marL="0" indent="0" algn="ctr">
              <a:lnSpc>
                <a:spcPct val="107000"/>
              </a:lnSpc>
              <a:spcAft>
                <a:spcPts val="800"/>
              </a:spcAft>
              <a:buNone/>
            </a:pPr>
            <a:r>
              <a:rPr lang="es-CL" sz="1800" b="1" dirty="0">
                <a:effectLst/>
                <a:latin typeface="Verdana" panose="020B0604030504040204" pitchFamily="34" charset="0"/>
                <a:ea typeface="Calibri" panose="020F0502020204030204" pitchFamily="34" charset="0"/>
                <a:cs typeface="Times New Roman" panose="02020603050405020304" pitchFamily="18" charset="0"/>
              </a:rPr>
              <a:t>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endParaRPr lang="es-CL" sz="4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20000"/>
              </a:lnSpc>
              <a:spcBef>
                <a:spcPts val="0"/>
              </a:spcBef>
              <a:buNone/>
            </a:pPr>
            <a:r>
              <a:rPr lang="es-CL" sz="4200" dirty="0">
                <a:effectLst/>
                <a:latin typeface="Verdana" panose="020B0604030504040204" pitchFamily="34" charset="0"/>
                <a:ea typeface="Verdana" panose="020B0604030504040204" pitchFamily="34" charset="0"/>
                <a:cs typeface="Times New Roman" panose="02020603050405020304" pitchFamily="18" charset="0"/>
              </a:rPr>
              <a:t>	</a:t>
            </a:r>
            <a:endParaRPr lang="es-CL" dirty="0"/>
          </a:p>
        </p:txBody>
      </p:sp>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151935" y="68497"/>
            <a:ext cx="1574763" cy="1456803"/>
          </a:xfrm>
          <a:prstGeom prst="rect">
            <a:avLst/>
          </a:prstGeom>
        </p:spPr>
      </p:pic>
      <p:sp>
        <p:nvSpPr>
          <p:cNvPr id="5" name="Elipse 4">
            <a:extLst>
              <a:ext uri="{FF2B5EF4-FFF2-40B4-BE49-F238E27FC236}">
                <a16:creationId xmlns:a16="http://schemas.microsoft.com/office/drawing/2014/main" id="{2660EAF7-A9F0-03E9-1AB8-EDEFC9474C12}"/>
              </a:ext>
            </a:extLst>
          </p:cNvPr>
          <p:cNvSpPr/>
          <p:nvPr/>
        </p:nvSpPr>
        <p:spPr>
          <a:xfrm>
            <a:off x="1726698" y="159885"/>
            <a:ext cx="8738604" cy="2593835"/>
          </a:xfrm>
          <a:prstGeom prst="ellipse">
            <a:avLst/>
          </a:prstGeom>
          <a:ln w="762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indent="449580" algn="ctr">
              <a:lnSpc>
                <a:spcPct val="107000"/>
              </a:lnSpc>
              <a:spcAft>
                <a:spcPts val="0"/>
              </a:spcAft>
            </a:pPr>
            <a:r>
              <a:rPr lang="es-ES" b="1"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rPr>
              <a:t>Empleos directos de la flota	</a:t>
            </a:r>
            <a:endParaRPr lang="es-CL" b="1"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endParaRPr>
          </a:p>
          <a:p>
            <a:pPr indent="449580" algn="ctr">
              <a:lnSpc>
                <a:spcPct val="107000"/>
              </a:lnSpc>
              <a:spcAft>
                <a:spcPts val="0"/>
              </a:spcAft>
            </a:pPr>
            <a:r>
              <a:rPr lang="es-ES" b="1"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rPr>
              <a:t> </a:t>
            </a:r>
            <a:endParaRPr lang="es-CL"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endParaRPr>
          </a:p>
          <a:p>
            <a:pP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506 pescadores artesanales propiamente tal.</a:t>
            </a:r>
          </a:p>
          <a:p>
            <a:pP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  26 armadores artesanales (Flota operando)</a:t>
            </a:r>
          </a:p>
          <a:p>
            <a:pP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  56 armadores artesanales de menor escala</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p:txBody>
      </p:sp>
      <p:sp>
        <p:nvSpPr>
          <p:cNvPr id="6" name="Elipse 5">
            <a:extLst>
              <a:ext uri="{FF2B5EF4-FFF2-40B4-BE49-F238E27FC236}">
                <a16:creationId xmlns:a16="http://schemas.microsoft.com/office/drawing/2014/main" id="{80E457F3-F2BF-0146-7831-F23A52010854}"/>
              </a:ext>
            </a:extLst>
          </p:cNvPr>
          <p:cNvSpPr/>
          <p:nvPr/>
        </p:nvSpPr>
        <p:spPr>
          <a:xfrm>
            <a:off x="397647" y="2386226"/>
            <a:ext cx="5963396" cy="425942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ctr">
              <a:lnSpc>
                <a:spcPct val="107000"/>
              </a:lnSpc>
              <a:spcAft>
                <a:spcPts val="0"/>
              </a:spcAft>
            </a:pPr>
            <a:r>
              <a:rPr lang="es-ES" b="1"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rPr>
              <a:t>Empleos afectos al entorno económico</a:t>
            </a:r>
            <a:endParaRPr lang="es-CL" b="1" dirty="0">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endParaRPr>
          </a:p>
          <a:p>
            <a:pPr indent="449580"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 </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Supermercados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Negocios locales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Servicentros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movilización colectiva</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Maestranzas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Varaderos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Transporte de carga</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a:p>
            <a:pPr algn="ctr">
              <a:lnSpc>
                <a:spcPct val="107000"/>
              </a:lnSpc>
              <a:spcAft>
                <a:spcPts val="0"/>
              </a:spcAft>
            </a:pPr>
            <a:r>
              <a:rPr lang="es-ES" b="1" dirty="0">
                <a:solidFill>
                  <a:srgbClr val="002060"/>
                </a:solidFill>
                <a:latin typeface="Verdana" panose="020B0604030504040204" pitchFamily="34" charset="0"/>
                <a:ea typeface="Calibri" panose="020F0502020204030204" pitchFamily="34" charset="0"/>
                <a:cs typeface="Arial" panose="020B0604020202020204" pitchFamily="34" charset="0"/>
              </a:rPr>
              <a:t>Otros   </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p:txBody>
      </p:sp>
      <p:sp>
        <p:nvSpPr>
          <p:cNvPr id="7" name="Elipse 6">
            <a:extLst>
              <a:ext uri="{FF2B5EF4-FFF2-40B4-BE49-F238E27FC236}">
                <a16:creationId xmlns:a16="http://schemas.microsoft.com/office/drawing/2014/main" id="{CC229A9E-88B6-3666-1130-32ADF44CC1DC}"/>
              </a:ext>
            </a:extLst>
          </p:cNvPr>
          <p:cNvSpPr/>
          <p:nvPr/>
        </p:nvSpPr>
        <p:spPr>
          <a:xfrm>
            <a:off x="6016487" y="2146851"/>
            <a:ext cx="5921613" cy="4551263"/>
          </a:xfrm>
          <a:prstGeom prst="ellipse">
            <a:avLst/>
          </a:prstGeom>
          <a:noFill/>
          <a:ln w="57150">
            <a:solidFill>
              <a:srgbClr val="00B050"/>
            </a:solidFill>
          </a:ln>
        </p:spPr>
        <p:style>
          <a:lnRef idx="1">
            <a:schemeClr val="accent4"/>
          </a:lnRef>
          <a:fillRef idx="3">
            <a:schemeClr val="accent4"/>
          </a:fillRef>
          <a:effectRef idx="2">
            <a:schemeClr val="accent4"/>
          </a:effectRef>
          <a:fontRef idx="minor">
            <a:schemeClr val="lt1"/>
          </a:fontRef>
        </p:style>
        <p:txBody>
          <a:bodyPr rtlCol="0" anchor="ctr"/>
          <a:lstStyle/>
          <a:p>
            <a:pPr indent="449580" algn="ctr">
              <a:lnSpc>
                <a:spcPct val="150000"/>
              </a:lnSpc>
              <a:spcAft>
                <a:spcPts val="0"/>
              </a:spcAft>
            </a:pPr>
            <a:r>
              <a:rPr lang="es-ES" b="1">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rPr>
              <a:t>Industria asociadas a la actividad, empleados y trabajadores de planta.</a:t>
            </a:r>
            <a:endParaRPr lang="es-CL" b="1">
              <a:solidFill>
                <a:srgbClr val="002060"/>
              </a:solidFill>
              <a:highlight>
                <a:srgbClr val="FFFF00"/>
              </a:highlight>
              <a:latin typeface="Verdana" panose="020B0604030504040204" pitchFamily="34" charset="0"/>
              <a:ea typeface="Calibri" panose="020F0502020204030204" pitchFamily="34" charset="0"/>
              <a:cs typeface="Arial" panose="020B0604020202020204" pitchFamily="34" charset="0"/>
            </a:endParaRPr>
          </a:p>
          <a:p>
            <a:pPr lvl="0" algn="ctr">
              <a:lnSpc>
                <a:spcPct val="150000"/>
              </a:lnSpc>
              <a:spcAft>
                <a:spcPts val="0"/>
              </a:spcAft>
            </a:pPr>
            <a:r>
              <a:rPr lang="es-ES" b="1">
                <a:solidFill>
                  <a:srgbClr val="002060"/>
                </a:solidFill>
                <a:latin typeface="Verdana" panose="020B0604030504040204" pitchFamily="34" charset="0"/>
                <a:ea typeface="Calibri" panose="020F0502020204030204" pitchFamily="34" charset="0"/>
                <a:cs typeface="Arial" panose="020B0604020202020204" pitchFamily="34" charset="0"/>
              </a:rPr>
              <a:t>Pesquera Blumar en Planta Corral, Región de los Ríos.</a:t>
            </a:r>
          </a:p>
          <a:p>
            <a:pPr lvl="0" algn="ctr">
              <a:lnSpc>
                <a:spcPct val="150000"/>
              </a:lnSpc>
              <a:spcAft>
                <a:spcPts val="0"/>
              </a:spcAft>
            </a:pPr>
            <a:r>
              <a:rPr lang="es-ES" b="1">
                <a:solidFill>
                  <a:srgbClr val="002060"/>
                </a:solidFill>
                <a:latin typeface="Verdana" panose="020B0604030504040204" pitchFamily="34" charset="0"/>
                <a:ea typeface="Calibri" panose="020F0502020204030204" pitchFamily="34" charset="0"/>
                <a:cs typeface="Arial" panose="020B0604020202020204" pitchFamily="34" charset="0"/>
              </a:rPr>
              <a:t>92 trabajadores</a:t>
            </a:r>
            <a:endParaRPr lang="es-CL" b="1" dirty="0">
              <a:solidFill>
                <a:srgbClr val="002060"/>
              </a:solidFill>
              <a:latin typeface="Verdana" panose="020B0604030504040204" pitchFamily="34" charset="0"/>
              <a:ea typeface="Calibri" panose="020F050202020403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C318FEF4-94F2-6B95-888E-00114845F48A}"/>
              </a:ext>
            </a:extLst>
          </p:cNvPr>
          <p:cNvSpPr txBox="1"/>
          <p:nvPr/>
        </p:nvSpPr>
        <p:spPr>
          <a:xfrm>
            <a:off x="10512189" y="1525300"/>
            <a:ext cx="1552861" cy="923330"/>
          </a:xfrm>
          <a:prstGeom prst="rect">
            <a:avLst/>
          </a:prstGeom>
          <a:noFill/>
        </p:spPr>
        <p:txBody>
          <a:bodyPr wrap="none" rtlCol="0">
            <a:spAutoFit/>
          </a:bodyPr>
          <a:lstStyle/>
          <a:p>
            <a:r>
              <a:rPr lang="es-CL" b="1" dirty="0">
                <a:solidFill>
                  <a:srgbClr val="FF0000"/>
                </a:solidFill>
              </a:rPr>
              <a:t>680 familias</a:t>
            </a:r>
          </a:p>
          <a:p>
            <a:r>
              <a:rPr lang="es-CL" b="1" dirty="0">
                <a:solidFill>
                  <a:srgbClr val="FF0000"/>
                </a:solidFill>
              </a:rPr>
              <a:t>3400 personas</a:t>
            </a:r>
          </a:p>
          <a:p>
            <a:endParaRPr lang="es-CL" dirty="0"/>
          </a:p>
        </p:txBody>
      </p:sp>
    </p:spTree>
    <p:extLst>
      <p:ext uri="{BB962C8B-B14F-4D97-AF65-F5344CB8AC3E}">
        <p14:creationId xmlns:p14="http://schemas.microsoft.com/office/powerpoint/2010/main" val="158613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14280" y="0"/>
            <a:ext cx="1574763" cy="1456803"/>
          </a:xfrm>
          <a:prstGeom prst="rect">
            <a:avLst/>
          </a:prstGeom>
        </p:spPr>
      </p:pic>
      <p:sp>
        <p:nvSpPr>
          <p:cNvPr id="7" name="CuadroTexto 6">
            <a:extLst>
              <a:ext uri="{FF2B5EF4-FFF2-40B4-BE49-F238E27FC236}">
                <a16:creationId xmlns:a16="http://schemas.microsoft.com/office/drawing/2014/main" id="{E5684AC0-1273-636B-EFF4-DB5F04D7E283}"/>
              </a:ext>
            </a:extLst>
          </p:cNvPr>
          <p:cNvSpPr txBox="1"/>
          <p:nvPr/>
        </p:nvSpPr>
        <p:spPr>
          <a:xfrm>
            <a:off x="1789043" y="342526"/>
            <a:ext cx="9687339" cy="771750"/>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MODIFICACIONES DE LEY </a:t>
            </a:r>
            <a:r>
              <a:rPr lang="es-CL" b="1" dirty="0">
                <a:latin typeface="Verdana" panose="020B0604030504040204" pitchFamily="34" charset="0"/>
                <a:ea typeface="Calibri" panose="020F0502020204030204" pitchFamily="34" charset="0"/>
                <a:cs typeface="Times New Roman" panose="02020603050405020304" pitchFamily="18" charset="0"/>
              </a:rPr>
              <a:t>- </a:t>
            </a:r>
            <a:r>
              <a:rPr lang="es-CL" sz="1800" b="1" dirty="0">
                <a:effectLst/>
                <a:latin typeface="Verdana" panose="020B0604030504040204" pitchFamily="34" charset="0"/>
                <a:ea typeface="Calibri" panose="020F0502020204030204" pitchFamily="34" charset="0"/>
                <a:cs typeface="Times New Roman" panose="02020603050405020304" pitchFamily="18" charset="0"/>
              </a:rPr>
              <a:t>MEDIDAS ADMINISTRATIVAS.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TEMAS Y PROPUESTAS.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21FFDFC0-8BB6-826C-3D47-0798F8BA10F0}"/>
              </a:ext>
            </a:extLst>
          </p:cNvPr>
          <p:cNvSpPr txBox="1"/>
          <p:nvPr/>
        </p:nvSpPr>
        <p:spPr>
          <a:xfrm>
            <a:off x="1145191" y="1714344"/>
            <a:ext cx="9901618" cy="369332"/>
          </a:xfrm>
          <a:prstGeom prst="rect">
            <a:avLst/>
          </a:prstGeom>
          <a:noFill/>
          <a:ln w="38100">
            <a:solidFill>
              <a:srgbClr val="00B050"/>
            </a:solidFill>
          </a:ln>
        </p:spPr>
        <p:txBody>
          <a:bodyPr wrap="square">
            <a:spAutoFit/>
          </a:bodyPr>
          <a:lstStyle/>
          <a:p>
            <a:pPr lvl="0" algn="just"/>
            <a:r>
              <a:rPr lang="es-CL" sz="1800" b="1" dirty="0">
                <a:effectLst/>
                <a:latin typeface="Verdana" panose="020B0604030504040204" pitchFamily="34" charset="0"/>
                <a:ea typeface="Verdana" panose="020B0604030504040204" pitchFamily="34" charset="0"/>
                <a:cs typeface="Times New Roman" panose="02020603050405020304" pitchFamily="18" charset="0"/>
              </a:rPr>
              <a:t>Movilidad de los tripulantes y/o pescadores artesanales propiamente tal.</a:t>
            </a:r>
            <a:endParaRPr lang="es-CL" sz="1800"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79BDE14C-F30E-6608-9313-EE46925E62DA}"/>
              </a:ext>
            </a:extLst>
          </p:cNvPr>
          <p:cNvSpPr txBox="1"/>
          <p:nvPr/>
        </p:nvSpPr>
        <p:spPr>
          <a:xfrm>
            <a:off x="783816" y="2737355"/>
            <a:ext cx="10628242" cy="923330"/>
          </a:xfrm>
          <a:prstGeom prst="rect">
            <a:avLst/>
          </a:prstGeom>
          <a:noFill/>
          <a:ln w="38100">
            <a:solidFill>
              <a:srgbClr val="0070C0"/>
            </a:solidFill>
          </a:ln>
        </p:spPr>
        <p:txBody>
          <a:bodyPr wrap="square">
            <a:spAutoFit/>
          </a:bodyPr>
          <a:lstStyle/>
          <a:p>
            <a:pPr algn="just"/>
            <a:r>
              <a:rPr lang="es-CL" b="1" dirty="0">
                <a:latin typeface="Verdana" panose="020B0604030504040204" pitchFamily="34" charset="0"/>
                <a:ea typeface="Verdana" panose="020B0604030504040204" pitchFamily="34" charset="0"/>
                <a:cs typeface="Times New Roman" panose="02020603050405020304" pitchFamily="18" charset="0"/>
              </a:rPr>
              <a:t>El proyecto de Ley debe enunciar </a:t>
            </a:r>
            <a:r>
              <a:rPr lang="es-CL" b="1" dirty="0">
                <a:effectLst/>
                <a:latin typeface="Verdana" panose="020B0604030504040204" pitchFamily="34" charset="0"/>
                <a:ea typeface="Verdana" panose="020B0604030504040204" pitchFamily="34" charset="0"/>
                <a:cs typeface="Times New Roman" panose="02020603050405020304" pitchFamily="18" charset="0"/>
              </a:rPr>
              <a:t>que, los tripulantes</a:t>
            </a:r>
            <a:r>
              <a:rPr lang="es-CL" b="1" dirty="0">
                <a:latin typeface="Verdana" panose="020B0604030504040204" pitchFamily="34" charset="0"/>
                <a:ea typeface="Verdana" panose="020B0604030504040204" pitchFamily="34" charset="0"/>
                <a:cs typeface="Times New Roman" panose="02020603050405020304" pitchFamily="18" charset="0"/>
              </a:rPr>
              <a:t> puedan </a:t>
            </a:r>
            <a:r>
              <a:rPr lang="es-CL" b="1" dirty="0">
                <a:effectLst/>
                <a:latin typeface="Verdana" panose="020B0604030504040204" pitchFamily="34" charset="0"/>
                <a:ea typeface="Verdana" panose="020B0604030504040204" pitchFamily="34" charset="0"/>
                <a:cs typeface="Times New Roman" panose="02020603050405020304" pitchFamily="18" charset="0"/>
              </a:rPr>
              <a:t>movilizarse entre las regiones del país para poder buscar mejores condiciones laborales y mejorar su calidad de vida. </a:t>
            </a:r>
          </a:p>
        </p:txBody>
      </p:sp>
      <p:sp>
        <p:nvSpPr>
          <p:cNvPr id="10" name="CuadroTexto 9">
            <a:extLst>
              <a:ext uri="{FF2B5EF4-FFF2-40B4-BE49-F238E27FC236}">
                <a16:creationId xmlns:a16="http://schemas.microsoft.com/office/drawing/2014/main" id="{AB797B8E-8C8F-86FA-5D06-A4859149F3E8}"/>
              </a:ext>
            </a:extLst>
          </p:cNvPr>
          <p:cNvSpPr txBox="1"/>
          <p:nvPr/>
        </p:nvSpPr>
        <p:spPr>
          <a:xfrm>
            <a:off x="783816" y="4457558"/>
            <a:ext cx="10624368" cy="1754326"/>
          </a:xfrm>
          <a:prstGeom prst="rect">
            <a:avLst/>
          </a:prstGeom>
          <a:noFill/>
          <a:ln w="38100">
            <a:solidFill>
              <a:srgbClr val="0070C0"/>
            </a:solidFill>
          </a:ln>
        </p:spPr>
        <p:txBody>
          <a:bodyPr wrap="square">
            <a:spAutoFit/>
          </a:bodyPr>
          <a:lstStyle/>
          <a:p>
            <a:pPr algn="just"/>
            <a:r>
              <a:rPr lang="es-CL" dirty="0">
                <a:effectLst/>
                <a:latin typeface="Verdana" panose="020B0604030504040204" pitchFamily="34" charset="0"/>
                <a:ea typeface="Verdana" panose="020B0604030504040204" pitchFamily="34" charset="0"/>
                <a:cs typeface="Times New Roman" panose="02020603050405020304" pitchFamily="18" charset="0"/>
              </a:rPr>
              <a:t>La actual ley de pesca, los encierra en la región en la cual están inscritos, no pudiendo cambiarse de esta sin la habitualidad de 3 años. Creemos que esta medida es directa y descaradamente discriminatoria, ya que ningún trabajador en Chile está sujeto a semejante restricción. Además; esta medida fue indicada para controlar el esfuerzo de pesca, esfuerzo que es realizado por la embarcación y no por los trabajadores o P.A propiamente tal.</a:t>
            </a:r>
          </a:p>
        </p:txBody>
      </p:sp>
    </p:spTree>
    <p:extLst>
      <p:ext uri="{BB962C8B-B14F-4D97-AF65-F5344CB8AC3E}">
        <p14:creationId xmlns:p14="http://schemas.microsoft.com/office/powerpoint/2010/main" val="197270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14280" y="0"/>
            <a:ext cx="1574763" cy="1456803"/>
          </a:xfrm>
          <a:prstGeom prst="rect">
            <a:avLst/>
          </a:prstGeom>
        </p:spPr>
      </p:pic>
      <p:sp>
        <p:nvSpPr>
          <p:cNvPr id="7" name="CuadroTexto 6">
            <a:extLst>
              <a:ext uri="{FF2B5EF4-FFF2-40B4-BE49-F238E27FC236}">
                <a16:creationId xmlns:a16="http://schemas.microsoft.com/office/drawing/2014/main" id="{E5684AC0-1273-636B-EFF4-DB5F04D7E283}"/>
              </a:ext>
            </a:extLst>
          </p:cNvPr>
          <p:cNvSpPr txBox="1"/>
          <p:nvPr/>
        </p:nvSpPr>
        <p:spPr>
          <a:xfrm>
            <a:off x="1789043" y="342526"/>
            <a:ext cx="9687339" cy="771750"/>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MODIFICACIONES DE LEY </a:t>
            </a:r>
            <a:r>
              <a:rPr lang="es-CL" b="1" dirty="0">
                <a:latin typeface="Verdana" panose="020B0604030504040204" pitchFamily="34" charset="0"/>
                <a:ea typeface="Calibri" panose="020F0502020204030204" pitchFamily="34" charset="0"/>
                <a:cs typeface="Times New Roman" panose="02020603050405020304" pitchFamily="18" charset="0"/>
              </a:rPr>
              <a:t>- </a:t>
            </a:r>
            <a:r>
              <a:rPr lang="es-CL" sz="1800" b="1" dirty="0">
                <a:effectLst/>
                <a:latin typeface="Verdana" panose="020B0604030504040204" pitchFamily="34" charset="0"/>
                <a:ea typeface="Calibri" panose="020F0502020204030204" pitchFamily="34" charset="0"/>
                <a:cs typeface="Times New Roman" panose="02020603050405020304" pitchFamily="18" charset="0"/>
              </a:rPr>
              <a:t>MEDIDAS ADMINISTRATIVAS.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TEMAS Y PROPUESTAS.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21FFDFC0-8BB6-826C-3D47-0798F8BA10F0}"/>
              </a:ext>
            </a:extLst>
          </p:cNvPr>
          <p:cNvSpPr txBox="1"/>
          <p:nvPr/>
        </p:nvSpPr>
        <p:spPr>
          <a:xfrm>
            <a:off x="1145191" y="1714344"/>
            <a:ext cx="9901618" cy="369332"/>
          </a:xfrm>
          <a:prstGeom prst="rect">
            <a:avLst/>
          </a:prstGeom>
          <a:noFill/>
          <a:ln w="38100">
            <a:solidFill>
              <a:srgbClr val="00B050"/>
            </a:solidFill>
          </a:ln>
        </p:spPr>
        <p:txBody>
          <a:bodyPr wrap="square">
            <a:spAutoFit/>
          </a:bodyPr>
          <a:lstStyle/>
          <a:p>
            <a:pPr lvl="0" algn="just"/>
            <a:r>
              <a:rPr lang="es-CL" sz="1800" b="1" dirty="0">
                <a:effectLst/>
                <a:latin typeface="Verdana" panose="020B0604030504040204" pitchFamily="34" charset="0"/>
                <a:ea typeface="Verdana" panose="020B0604030504040204" pitchFamily="34" charset="0"/>
                <a:cs typeface="Times New Roman" panose="02020603050405020304" pitchFamily="18" charset="0"/>
              </a:rPr>
              <a:t>Movilidad de los tripulantes y/o pescadores artesanales propiamente tal.</a:t>
            </a:r>
            <a:endParaRPr lang="es-CL" sz="1800"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2" name="CuadroTexto 1">
            <a:extLst>
              <a:ext uri="{FF2B5EF4-FFF2-40B4-BE49-F238E27FC236}">
                <a16:creationId xmlns:a16="http://schemas.microsoft.com/office/drawing/2014/main" id="{4811652A-F132-FFD5-A3BE-C3E0AFF0E3A6}"/>
              </a:ext>
            </a:extLst>
          </p:cNvPr>
          <p:cNvSpPr txBox="1"/>
          <p:nvPr/>
        </p:nvSpPr>
        <p:spPr>
          <a:xfrm>
            <a:off x="787128" y="2436384"/>
            <a:ext cx="10689254" cy="1477328"/>
          </a:xfrm>
          <a:prstGeom prst="rect">
            <a:avLst/>
          </a:prstGeom>
          <a:noFill/>
          <a:ln w="38100">
            <a:solidFill>
              <a:srgbClr val="0070C0"/>
            </a:solidFill>
          </a:ln>
        </p:spPr>
        <p:txBody>
          <a:bodyPr wrap="square">
            <a:spAutoFit/>
          </a:bodyPr>
          <a:lstStyle/>
          <a:p>
            <a:r>
              <a:rPr lang="es-MX" b="1" dirty="0">
                <a:latin typeface="Verdana" panose="020B0604030504040204" pitchFamily="34" charset="0"/>
                <a:ea typeface="Verdana" panose="020B0604030504040204" pitchFamily="34" charset="0"/>
              </a:rPr>
              <a:t>Sin embargo; creemos que, el proyecto de Ley debe decir claramente que, los P.A. propiamente tal, deben mantener su inscripción de origen. </a:t>
            </a:r>
            <a:r>
              <a:rPr lang="es-CL" dirty="0">
                <a:effectLst/>
                <a:latin typeface="Verdana" panose="020B0604030504040204" pitchFamily="34" charset="0"/>
                <a:ea typeface="Verdana" panose="020B0604030504040204" pitchFamily="34" charset="0"/>
                <a:cs typeface="Times New Roman" panose="02020603050405020304" pitchFamily="18" charset="0"/>
              </a:rPr>
              <a:t> </a:t>
            </a:r>
            <a:r>
              <a:rPr lang="es-CL"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(Si en el futuro un P.A. se transformase en armador, debe hacerlo en la región de su inscripción de origen)</a:t>
            </a:r>
          </a:p>
          <a:p>
            <a:pPr indent="449580" algn="just"/>
            <a:r>
              <a:rPr lang="es-CL" dirty="0">
                <a:effectLst/>
                <a:highlight>
                  <a:srgbClr val="FFFF00"/>
                </a:highlight>
                <a:latin typeface="Verdana" panose="020B0604030504040204" pitchFamily="34" charset="0"/>
                <a:ea typeface="Verdana" panose="020B0604030504040204" pitchFamily="34" charset="0"/>
                <a:cs typeface="Times New Roman" panose="02020603050405020304" pitchFamily="18" charset="0"/>
              </a:rPr>
              <a:t> </a:t>
            </a:r>
            <a:endParaRPr lang="es-CL" dirty="0"/>
          </a:p>
        </p:txBody>
      </p:sp>
      <p:sp>
        <p:nvSpPr>
          <p:cNvPr id="5" name="CuadroTexto 4">
            <a:extLst>
              <a:ext uri="{FF2B5EF4-FFF2-40B4-BE49-F238E27FC236}">
                <a16:creationId xmlns:a16="http://schemas.microsoft.com/office/drawing/2014/main" id="{395B7343-AA59-E235-0655-D4313EAC6BAC}"/>
              </a:ext>
            </a:extLst>
          </p:cNvPr>
          <p:cNvSpPr txBox="1"/>
          <p:nvPr/>
        </p:nvSpPr>
        <p:spPr>
          <a:xfrm>
            <a:off x="787128" y="4266419"/>
            <a:ext cx="10689254" cy="2031325"/>
          </a:xfrm>
          <a:prstGeom prst="rect">
            <a:avLst/>
          </a:prstGeom>
          <a:noFill/>
          <a:ln w="38100">
            <a:solidFill>
              <a:srgbClr val="0070C0"/>
            </a:solidFill>
          </a:ln>
        </p:spPr>
        <p:txBody>
          <a:bodyPr wrap="square">
            <a:spAutoFit/>
          </a:bodyPr>
          <a:lstStyle/>
          <a:p>
            <a:pPr indent="228600" algn="just"/>
            <a:r>
              <a:rPr lang="es-CL" b="1" dirty="0">
                <a:effectLst/>
                <a:latin typeface="Verdana" panose="020B0604030504040204" pitchFamily="34" charset="0"/>
                <a:ea typeface="Verdana" panose="020B0604030504040204" pitchFamily="34" charset="0"/>
                <a:cs typeface="Times New Roman" panose="02020603050405020304" pitchFamily="18" charset="0"/>
              </a:rPr>
              <a:t>Repercusiones en nuestra región por causa de esta restricción.</a:t>
            </a:r>
            <a:endParaRPr lang="es-CL"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es-CL" dirty="0">
                <a:effectLst/>
                <a:latin typeface="Verdana" panose="020B0604030504040204" pitchFamily="34" charset="0"/>
                <a:ea typeface="Verdana" panose="020B0604030504040204" pitchFamily="34" charset="0"/>
                <a:cs typeface="Times New Roman" panose="02020603050405020304" pitchFamily="18" charset="0"/>
              </a:rPr>
              <a:t> </a:t>
            </a:r>
          </a:p>
          <a:p>
            <a:pPr marL="342900" lvl="0" indent="-342900" algn="just">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Falta de mano de obra, problema de casi todas las regiones de la macrozona centro sur.</a:t>
            </a:r>
          </a:p>
          <a:p>
            <a:pPr marL="342900" lvl="0" indent="-342900" algn="just">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En periodo de la captura de la reineta los tripulantes prefieren trabajar en eso ya que sus ingresos económicos son mayores versus trabajar en la sardina.</a:t>
            </a:r>
          </a:p>
          <a:p>
            <a:pPr marL="342900" lvl="0" indent="-342900" algn="just">
              <a:buFont typeface="+mj-lt"/>
              <a:buAutoNum type="arabicPeriod"/>
            </a:pPr>
            <a:r>
              <a:rPr lang="es-CL" dirty="0">
                <a:effectLst/>
                <a:latin typeface="Verdana" panose="020B0604030504040204" pitchFamily="34" charset="0"/>
                <a:ea typeface="Verdana" panose="020B0604030504040204" pitchFamily="34" charset="0"/>
                <a:cs typeface="Times New Roman" panose="02020603050405020304" pitchFamily="18" charset="0"/>
              </a:rPr>
              <a:t>Sumado a lo anterior, Algunos Tripulantes han logrado transformarse en armador y se dedican a la reineta llevándose a sus compañeros en esta actividad.</a:t>
            </a:r>
          </a:p>
        </p:txBody>
      </p:sp>
    </p:spTree>
    <p:extLst>
      <p:ext uri="{BB962C8B-B14F-4D97-AF65-F5344CB8AC3E}">
        <p14:creationId xmlns:p14="http://schemas.microsoft.com/office/powerpoint/2010/main" val="982012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25287" y="12343"/>
            <a:ext cx="1574763" cy="1456803"/>
          </a:xfrm>
          <a:prstGeom prst="rect">
            <a:avLst/>
          </a:prstGeom>
        </p:spPr>
      </p:pic>
      <p:sp>
        <p:nvSpPr>
          <p:cNvPr id="7" name="CuadroTexto 6">
            <a:extLst>
              <a:ext uri="{FF2B5EF4-FFF2-40B4-BE49-F238E27FC236}">
                <a16:creationId xmlns:a16="http://schemas.microsoft.com/office/drawing/2014/main" id="{F48DAECE-DEB3-C6A0-F498-1E8C897F276D}"/>
              </a:ext>
            </a:extLst>
          </p:cNvPr>
          <p:cNvSpPr txBox="1"/>
          <p:nvPr/>
        </p:nvSpPr>
        <p:spPr>
          <a:xfrm>
            <a:off x="1574763" y="194344"/>
            <a:ext cx="9822107" cy="771750"/>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MODIFICACIONES DE LEY - MEDIDAS ADMINISTRATIVAS.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TEMAS Y PROPUESTAS.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6F96C59-D91E-3B21-52B3-6029033F79E5}"/>
              </a:ext>
            </a:extLst>
          </p:cNvPr>
          <p:cNvSpPr txBox="1"/>
          <p:nvPr/>
        </p:nvSpPr>
        <p:spPr>
          <a:xfrm>
            <a:off x="1012667" y="3456927"/>
            <a:ext cx="10490219" cy="1866024"/>
          </a:xfrm>
          <a:prstGeom prst="rect">
            <a:avLst/>
          </a:prstGeom>
          <a:noFill/>
          <a:ln w="38100">
            <a:solidFill>
              <a:srgbClr val="0070C0"/>
            </a:solidFill>
          </a:ln>
        </p:spPr>
        <p:txBody>
          <a:bodyPr wrap="square">
            <a:spAutoFit/>
          </a:bodyPr>
          <a:lstStyle/>
          <a:p>
            <a:pPr algn="just">
              <a:lnSpc>
                <a:spcPct val="107000"/>
              </a:lnSpc>
              <a:spcAft>
                <a:spcPts val="800"/>
              </a:spcAft>
            </a:pPr>
            <a:r>
              <a:rPr lang="es-CL" sz="1800" b="1" dirty="0">
                <a:effectLst/>
                <a:latin typeface="Verdana" panose="020B060403050404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dirty="0">
                <a:effectLst/>
                <a:latin typeface="Verdana" panose="020B0604030504040204" pitchFamily="34" charset="0"/>
                <a:ea typeface="Verdana" panose="020B0604030504040204" pitchFamily="34" charset="0"/>
                <a:cs typeface="Times New Roman" panose="02020603050405020304" pitchFamily="18" charset="0"/>
              </a:rPr>
              <a:t>Ver posible jubilación estatal diferenciada a los P.A. propiamente tal dado a la actividad de alto riesgo y nunca protegida previsionalmente (MITIGACION). </a:t>
            </a:r>
          </a:p>
          <a:p>
            <a:pPr algn="just">
              <a:lnSpc>
                <a:spcPct val="107000"/>
              </a:lnSpc>
              <a:spcAft>
                <a:spcPts val="800"/>
              </a:spcAft>
            </a:pPr>
            <a:r>
              <a:rPr lang="es-MX"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(mayores de 55 años)</a:t>
            </a:r>
            <a:endParaRPr lang="es-CL"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es-MX" sz="1800" dirty="0">
                <a:effectLst/>
                <a:latin typeface="Verdana" panose="020B0604030504040204" pitchFamily="34" charset="0"/>
                <a:ea typeface="Calibri" panose="020F0502020204030204" pitchFamily="34" charset="0"/>
                <a:cs typeface="Times New Roman" panose="02020603050405020304" pitchFamily="18" charset="0"/>
              </a:rPr>
              <a: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EB9CA8F3-C2E8-5A5B-1087-C5E9D8DD6442}"/>
              </a:ext>
            </a:extLst>
          </p:cNvPr>
          <p:cNvSpPr txBox="1"/>
          <p:nvPr/>
        </p:nvSpPr>
        <p:spPr>
          <a:xfrm>
            <a:off x="1012668" y="1678071"/>
            <a:ext cx="3564835" cy="965521"/>
          </a:xfrm>
          <a:prstGeom prst="rect">
            <a:avLst/>
          </a:prstGeom>
          <a:noFill/>
          <a:ln w="38100">
            <a:solidFill>
              <a:srgbClr val="00B050"/>
            </a:solidFill>
          </a:ln>
        </p:spPr>
        <p:txBody>
          <a:bodyPr wrap="square">
            <a:spAutoFit/>
          </a:bodyPr>
          <a:lstStyle/>
          <a:p>
            <a:pPr lvl="0" algn="ctr">
              <a:lnSpc>
                <a:spcPct val="107000"/>
              </a:lnSpc>
              <a:spcAft>
                <a:spcPts val="800"/>
              </a:spcAft>
            </a:pPr>
            <a:r>
              <a:rPr lang="es-MX" b="1" dirty="0">
                <a:effectLst/>
                <a:latin typeface="Verdana" panose="020B0604030504040204" pitchFamily="34" charset="0"/>
                <a:ea typeface="Calibri" panose="020F0502020204030204" pitchFamily="34" charset="0"/>
                <a:cs typeface="Times New Roman" panose="02020603050405020304" pitchFamily="18" charset="0"/>
              </a:rPr>
              <a:t>Plataforma social de los tripulantes Pescadores Artesanales</a:t>
            </a:r>
            <a:endParaRPr lang="es-CL"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B914DB4C-F6D7-8B5C-B011-DBD71C0222B6}"/>
              </a:ext>
            </a:extLst>
          </p:cNvPr>
          <p:cNvSpPr txBox="1"/>
          <p:nvPr/>
        </p:nvSpPr>
        <p:spPr>
          <a:xfrm>
            <a:off x="6758608" y="1535049"/>
            <a:ext cx="4744279" cy="1251561"/>
          </a:xfrm>
          <a:prstGeom prst="rect">
            <a:avLst/>
          </a:prstGeom>
          <a:noFill/>
          <a:ln w="38100">
            <a:solidFill>
              <a:srgbClr val="0070C0"/>
            </a:solidFill>
          </a:ln>
        </p:spPr>
        <p:txBody>
          <a:bodyPr wrap="square">
            <a:spAutoFit/>
          </a:bodyPr>
          <a:lstStyle/>
          <a:p>
            <a:pPr indent="449580" algn="ctr">
              <a:lnSpc>
                <a:spcPct val="107000"/>
              </a:lnSpc>
              <a:spcAft>
                <a:spcPts val="800"/>
              </a:spcAft>
            </a:pPr>
            <a:r>
              <a:rPr lang="es-MX" dirty="0">
                <a:effectLst/>
                <a:latin typeface="Verdana" panose="020B0604030504040204" pitchFamily="34" charset="0"/>
                <a:ea typeface="Verdana" panose="020B0604030504040204" pitchFamily="34" charset="0"/>
                <a:cs typeface="Times New Roman" panose="02020603050405020304" pitchFamily="18" charset="0"/>
              </a:rPr>
              <a:t>Sustentada en los impuestos que genera la actividad y no en algún recurso pesquero (cuota) como promueven algunos dirigentes. </a:t>
            </a:r>
            <a:endParaRPr lang="es-CL"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4ACD36FF-3F17-E7A2-0882-6517CB74D203}"/>
              </a:ext>
            </a:extLst>
          </p:cNvPr>
          <p:cNvSpPr txBox="1"/>
          <p:nvPr/>
        </p:nvSpPr>
        <p:spPr>
          <a:xfrm>
            <a:off x="3693481" y="5823248"/>
            <a:ext cx="3949148" cy="369332"/>
          </a:xfrm>
          <a:prstGeom prst="rect">
            <a:avLst/>
          </a:prstGeom>
          <a:noFill/>
          <a:ln w="38100">
            <a:solidFill>
              <a:srgbClr val="0070C0"/>
            </a:solidFill>
          </a:ln>
        </p:spPr>
        <p:txBody>
          <a:bodyPr wrap="square">
            <a:spAutoFit/>
          </a:bodyPr>
          <a:lstStyle/>
          <a:p>
            <a:r>
              <a:rPr lang="es-MX" dirty="0">
                <a:effectLst/>
                <a:latin typeface="Verdana" panose="020B0604030504040204" pitchFamily="34" charset="0"/>
                <a:ea typeface="Verdana" panose="020B0604030504040204" pitchFamily="34" charset="0"/>
                <a:cs typeface="Times New Roman" panose="02020603050405020304" pitchFamily="18" charset="0"/>
              </a:rPr>
              <a:t>Mesa trabajo con los tripulantes.</a:t>
            </a:r>
            <a:endParaRPr lang="es-CL" dirty="0"/>
          </a:p>
        </p:txBody>
      </p:sp>
      <p:sp>
        <p:nvSpPr>
          <p:cNvPr id="11" name="Flecha: a la izquierda, derecha y arriba 10">
            <a:extLst>
              <a:ext uri="{FF2B5EF4-FFF2-40B4-BE49-F238E27FC236}">
                <a16:creationId xmlns:a16="http://schemas.microsoft.com/office/drawing/2014/main" id="{B20DA585-53D7-037B-F795-CAC724ACC26A}"/>
              </a:ext>
            </a:extLst>
          </p:cNvPr>
          <p:cNvSpPr/>
          <p:nvPr/>
        </p:nvSpPr>
        <p:spPr>
          <a:xfrm rot="10800000">
            <a:off x="5008960" y="1866337"/>
            <a:ext cx="1318191" cy="1366644"/>
          </a:xfrm>
          <a:prstGeom prst="leftRigh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09445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33C26BFB-1559-F1B4-F8AA-37B4791C8FE2}"/>
              </a:ext>
            </a:extLst>
          </p:cNvPr>
          <p:cNvSpPr txBox="1"/>
          <p:nvPr/>
        </p:nvSpPr>
        <p:spPr>
          <a:xfrm>
            <a:off x="4475969" y="1319575"/>
            <a:ext cx="3240060" cy="372794"/>
          </a:xfrm>
          <a:prstGeom prst="rect">
            <a:avLst/>
          </a:prstGeom>
          <a:noFill/>
          <a:ln w="28575">
            <a:solidFill>
              <a:srgbClr val="00B050"/>
            </a:solidFill>
          </a:ln>
        </p:spPr>
        <p:txBody>
          <a:bodyPr wrap="square">
            <a:spAutoFit/>
          </a:bodyPr>
          <a:lstStyle/>
          <a:p>
            <a:pPr lvl="0" algn="just">
              <a:lnSpc>
                <a:spcPct val="107000"/>
              </a:lnSpc>
              <a:spcAft>
                <a:spcPts val="800"/>
              </a:spcAft>
            </a:pPr>
            <a:r>
              <a:rPr lang="es-CL" b="1" dirty="0">
                <a:effectLst/>
                <a:latin typeface="Verdana" panose="020B0604030504040204" pitchFamily="34" charset="0"/>
                <a:ea typeface="Calibri" panose="020F0502020204030204" pitchFamily="34" charset="0"/>
                <a:cs typeface="Times New Roman" panose="02020603050405020304" pitchFamily="18" charset="0"/>
              </a:rPr>
              <a:t>COMITÉS DE MANEJO.</a:t>
            </a:r>
            <a:endParaRPr lang="es-CL"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18E1D7E0-63BE-8945-301E-A1511C575163}"/>
              </a:ext>
            </a:extLst>
          </p:cNvPr>
          <p:cNvSpPr txBox="1"/>
          <p:nvPr/>
        </p:nvSpPr>
        <p:spPr>
          <a:xfrm>
            <a:off x="919393" y="2209639"/>
            <a:ext cx="10353213" cy="923330"/>
          </a:xfrm>
          <a:prstGeom prst="rect">
            <a:avLst/>
          </a:prstGeom>
          <a:noFill/>
          <a:ln w="38100">
            <a:solidFill>
              <a:srgbClr val="0070C0"/>
            </a:solidFill>
          </a:ln>
        </p:spPr>
        <p:txBody>
          <a:bodyPr wrap="square" rtlCol="0">
            <a:spAutoFit/>
          </a:bodyPr>
          <a:lstStyle/>
          <a:p>
            <a:pPr algn="just"/>
            <a:r>
              <a:rPr lang="es-CL" sz="1800" dirty="0">
                <a:effectLst/>
                <a:latin typeface="Verdana" panose="020B0604030504040204" pitchFamily="34" charset="0"/>
                <a:ea typeface="Verdana" panose="020B0604030504040204" pitchFamily="34" charset="0"/>
                <a:cs typeface="Times New Roman" panose="02020603050405020304" pitchFamily="18" charset="0"/>
              </a:rPr>
              <a:t>Considerar una modificación de ley que, </a:t>
            </a:r>
            <a:r>
              <a:rPr lang="es-CL" sz="1800" b="1" dirty="0">
                <a:effectLst/>
                <a:latin typeface="Verdana" panose="020B0604030504040204" pitchFamily="34" charset="0"/>
                <a:ea typeface="Verdana" panose="020B0604030504040204" pitchFamily="34" charset="0"/>
                <a:cs typeface="Times New Roman" panose="02020603050405020304" pitchFamily="18" charset="0"/>
              </a:rPr>
              <a:t>ELIMINE LA EXIGENCIA DEL RECURSO INSCRITO PARA LOS POSTULANTES A LOS COMITÉS DE MANEJOS</a:t>
            </a:r>
            <a:r>
              <a:rPr lang="es-CL" sz="1800" dirty="0">
                <a:effectLst/>
                <a:latin typeface="Verdana" panose="020B0604030504040204" pitchFamily="34" charset="0"/>
                <a:ea typeface="Verdana" panose="020B0604030504040204" pitchFamily="34" charset="0"/>
                <a:cs typeface="Times New Roman" panose="02020603050405020304" pitchFamily="18" charset="0"/>
              </a:rPr>
              <a:t>, ya que, el que vota debe tener el recurso inscrito y no así el representante o postulante. </a:t>
            </a:r>
          </a:p>
        </p:txBody>
      </p:sp>
      <p:sp>
        <p:nvSpPr>
          <p:cNvPr id="5" name="CuadroTexto 4">
            <a:extLst>
              <a:ext uri="{FF2B5EF4-FFF2-40B4-BE49-F238E27FC236}">
                <a16:creationId xmlns:a16="http://schemas.microsoft.com/office/drawing/2014/main" id="{330C69D9-EBF1-C4EE-8888-AC855679C50E}"/>
              </a:ext>
            </a:extLst>
          </p:cNvPr>
          <p:cNvSpPr txBox="1"/>
          <p:nvPr/>
        </p:nvSpPr>
        <p:spPr>
          <a:xfrm>
            <a:off x="861390" y="3776768"/>
            <a:ext cx="10353213" cy="923330"/>
          </a:xfrm>
          <a:prstGeom prst="rect">
            <a:avLst/>
          </a:prstGeom>
          <a:noFill/>
          <a:ln w="38100">
            <a:solidFill>
              <a:srgbClr val="0070C0"/>
            </a:solidFill>
          </a:ln>
        </p:spPr>
        <p:txBody>
          <a:bodyPr wrap="square">
            <a:spAutoFit/>
          </a:bodyPr>
          <a:lstStyle/>
          <a:p>
            <a:r>
              <a:rPr lang="es-MX" dirty="0">
                <a:latin typeface="Verdana" panose="020B0604030504040204" pitchFamily="34" charset="0"/>
                <a:ea typeface="Verdana" panose="020B0604030504040204" pitchFamily="34" charset="0"/>
              </a:rPr>
              <a:t>Se requiere aclarar que pueden ser representantes de los pescadores ante los comités de manejo, cualquier pescador artesanal que tenga como única condición que este inscrito en el R.P.A.</a:t>
            </a:r>
            <a:endParaRPr lang="es-CL" dirty="0">
              <a:latin typeface="Verdana" panose="020B0604030504040204" pitchFamily="34" charset="0"/>
              <a:ea typeface="Verdana" panose="020B0604030504040204" pitchFamily="34" charset="0"/>
            </a:endParaRPr>
          </a:p>
        </p:txBody>
      </p:sp>
      <p:sp>
        <p:nvSpPr>
          <p:cNvPr id="9" name="CuadroTexto 8">
            <a:extLst>
              <a:ext uri="{FF2B5EF4-FFF2-40B4-BE49-F238E27FC236}">
                <a16:creationId xmlns:a16="http://schemas.microsoft.com/office/drawing/2014/main" id="{6FB87369-1B21-935C-70E8-496E1867B303}"/>
              </a:ext>
            </a:extLst>
          </p:cNvPr>
          <p:cNvSpPr txBox="1"/>
          <p:nvPr/>
        </p:nvSpPr>
        <p:spPr>
          <a:xfrm rot="10800000" flipV="1">
            <a:off x="3442499" y="5213133"/>
            <a:ext cx="5190994" cy="1200329"/>
          </a:xfrm>
          <a:prstGeom prst="rect">
            <a:avLst/>
          </a:prstGeom>
          <a:noFill/>
          <a:ln w="38100">
            <a:solidFill>
              <a:srgbClr val="FF0000"/>
            </a:solidFill>
          </a:ln>
        </p:spPr>
        <p:txBody>
          <a:bodyPr wrap="square" rtlCol="0">
            <a:spAutoFit/>
          </a:bodyPr>
          <a:lstStyle/>
          <a:p>
            <a:pPr algn="just"/>
            <a:r>
              <a:rPr lang="es-CL" sz="1800" dirty="0">
                <a:latin typeface="Verdana" panose="020B0604030504040204" pitchFamily="34" charset="0"/>
                <a:ea typeface="Verdana" panose="020B0604030504040204" pitchFamily="34" charset="0"/>
                <a:cs typeface="Times New Roman" panose="02020603050405020304" pitchFamily="18" charset="0"/>
              </a:rPr>
              <a:t>Por otro lado, </a:t>
            </a:r>
            <a:r>
              <a:rPr lang="es-CL" sz="1800" dirty="0">
                <a:effectLst/>
                <a:latin typeface="Verdana" panose="020B0604030504040204" pitchFamily="34" charset="0"/>
                <a:ea typeface="Verdana" panose="020B0604030504040204" pitchFamily="34" charset="0"/>
                <a:cs typeface="Times New Roman" panose="02020603050405020304" pitchFamily="18" charset="0"/>
              </a:rPr>
              <a:t>hoy existe una ley de género que tampoco tendría cabida en estas instancias </a:t>
            </a:r>
            <a:r>
              <a:rPr lang="es-CL" dirty="0">
                <a:latin typeface="Verdana" panose="020B0604030504040204" pitchFamily="34" charset="0"/>
                <a:ea typeface="Verdana" panose="020B0604030504040204" pitchFamily="34" charset="0"/>
                <a:cs typeface="Times New Roman" panose="02020603050405020304" pitchFamily="18" charset="0"/>
              </a:rPr>
              <a:t>por la actual indicación de Ley que exige tener el o los recursos inscritos</a:t>
            </a:r>
            <a:r>
              <a:rPr lang="es-CL" sz="1800" dirty="0">
                <a:effectLst/>
                <a:latin typeface="Verdana" panose="020B0604030504040204" pitchFamily="34" charset="0"/>
                <a:ea typeface="Verdana" panose="020B0604030504040204" pitchFamily="34" charset="0"/>
                <a:cs typeface="Times New Roman" panose="02020603050405020304" pitchFamily="18" charset="0"/>
              </a:rPr>
              <a:t>.</a:t>
            </a:r>
          </a:p>
        </p:txBody>
      </p:sp>
    </p:spTree>
    <p:extLst>
      <p:ext uri="{BB962C8B-B14F-4D97-AF65-F5344CB8AC3E}">
        <p14:creationId xmlns:p14="http://schemas.microsoft.com/office/powerpoint/2010/main" val="3532516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0FCAC7A-77C6-92E1-0C2F-7A846594FCC8}"/>
              </a:ext>
            </a:extLst>
          </p:cNvPr>
          <p:cNvPicPr>
            <a:picLocks noChangeAspect="1"/>
          </p:cNvPicPr>
          <p:nvPr/>
        </p:nvPicPr>
        <p:blipFill>
          <a:blip r:embed="rId2"/>
          <a:stretch>
            <a:fillRect/>
          </a:stretch>
        </p:blipFill>
        <p:spPr>
          <a:xfrm>
            <a:off x="260405" y="91089"/>
            <a:ext cx="1574763" cy="1456803"/>
          </a:xfrm>
          <a:prstGeom prst="rect">
            <a:avLst/>
          </a:prstGeom>
        </p:spPr>
      </p:pic>
      <p:sp>
        <p:nvSpPr>
          <p:cNvPr id="7" name="CuadroTexto 6">
            <a:extLst>
              <a:ext uri="{FF2B5EF4-FFF2-40B4-BE49-F238E27FC236}">
                <a16:creationId xmlns:a16="http://schemas.microsoft.com/office/drawing/2014/main" id="{46C576AC-E663-ACD4-0F4A-DF8C9CCC7642}"/>
              </a:ext>
            </a:extLst>
          </p:cNvPr>
          <p:cNvSpPr txBox="1"/>
          <p:nvPr/>
        </p:nvSpPr>
        <p:spPr>
          <a:xfrm>
            <a:off x="1524000" y="215182"/>
            <a:ext cx="9690604" cy="660117"/>
          </a:xfrm>
          <a:prstGeom prst="rect">
            <a:avLst/>
          </a:prstGeom>
          <a:noFill/>
          <a:ln w="38100">
            <a:solidFill>
              <a:srgbClr val="FF0000"/>
            </a:solidFill>
          </a:ln>
        </p:spPr>
        <p:txBody>
          <a:bodyPr wrap="square">
            <a:spAutoFit/>
          </a:bodyPr>
          <a:lstStyle/>
          <a:p>
            <a:pPr algn="ctr">
              <a:lnSpc>
                <a:spcPct val="107000"/>
              </a:lnSpc>
              <a:spcAft>
                <a:spcPts val="800"/>
              </a:spcAft>
            </a:pPr>
            <a:r>
              <a:rPr lang="es-CL" sz="1800" b="1" dirty="0">
                <a:effectLst/>
                <a:latin typeface="Verdana" panose="020B0604030504040204" pitchFamily="34" charset="0"/>
                <a:ea typeface="Verdana" panose="020B0604030504040204" pitchFamily="34" charset="0"/>
                <a:cs typeface="Times New Roman" panose="02020603050405020304" pitchFamily="18" charset="0"/>
              </a:rPr>
              <a:t>MODIFICACIONES DE LEY - MEDIDAS ADMINISTRATIVAS - TEMAS Y PROPUESTAS</a:t>
            </a:r>
            <a:r>
              <a:rPr lang="es-CL" sz="1800" b="1" dirty="0">
                <a:effectLst/>
                <a:latin typeface="Agency FB" panose="020B0503020202020204" pitchFamily="34" charset="0"/>
                <a:ea typeface="Calibri" panose="020F0502020204030204" pitchFamily="34" charset="0"/>
                <a:cs typeface="Times New Roman" panose="02020603050405020304" pitchFamily="18" charset="0"/>
              </a:rPr>
              <a:t>. </a:t>
            </a:r>
            <a:endParaRPr lang="es-CL" sz="1600" dirty="0">
              <a:effectLst/>
              <a:latin typeface="Agency FB" panose="020B050302020202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4043351D-570A-6CEF-EABD-123A104C040F}"/>
              </a:ext>
            </a:extLst>
          </p:cNvPr>
          <p:cNvSpPr txBox="1"/>
          <p:nvPr/>
        </p:nvSpPr>
        <p:spPr>
          <a:xfrm>
            <a:off x="801756" y="3326169"/>
            <a:ext cx="10588487" cy="1415772"/>
          </a:xfrm>
          <a:prstGeom prst="rect">
            <a:avLst/>
          </a:prstGeom>
          <a:noFill/>
          <a:ln w="38100">
            <a:solidFill>
              <a:srgbClr val="0070C0"/>
            </a:solidFill>
          </a:ln>
        </p:spPr>
        <p:txBody>
          <a:bodyPr wrap="square">
            <a:spAutoFit/>
          </a:bodyPr>
          <a:lstStyle/>
          <a:p>
            <a:pPr algn="just"/>
            <a:endParaRPr lang="es-CL" sz="1400"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es-CL" dirty="0">
                <a:effectLst/>
                <a:latin typeface="Verdana" panose="020B0604030504040204" pitchFamily="34" charset="0"/>
                <a:ea typeface="Verdana" panose="020B0604030504040204" pitchFamily="34" charset="0"/>
                <a:cs typeface="Times New Roman" panose="02020603050405020304" pitchFamily="18" charset="0"/>
              </a:rPr>
              <a:t>Nuestra petición es que, se fortalezca el </a:t>
            </a:r>
            <a:r>
              <a:rPr lang="es-ES" kern="1200" dirty="0">
                <a:solidFill>
                  <a:srgbClr val="000000"/>
                </a:solidFill>
                <a:effectLst/>
                <a:latin typeface="Verdana" panose="020B0604030504040204" pitchFamily="34" charset="0"/>
                <a:ea typeface="Verdana" panose="020B0604030504040204" pitchFamily="34" charset="0"/>
                <a:cs typeface="Arial" panose="020B0604020202020204" pitchFamily="34" charset="0"/>
              </a:rPr>
              <a:t>Comité de manejo de la Sardina común y Anchoveta y tome en consideración lo aportado en esta instancia en el futuro. Vemos con preocupación que se han tomado decisiones populistas y políticas en el pasado, sin considerar años de trabajo en el CM y la opinión de este colegiado asesor.</a:t>
            </a:r>
            <a:endParaRPr lang="es-CL"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33C26BFB-1559-F1B4-F8AA-37B4791C8FE2}"/>
              </a:ext>
            </a:extLst>
          </p:cNvPr>
          <p:cNvSpPr txBox="1"/>
          <p:nvPr/>
        </p:nvSpPr>
        <p:spPr>
          <a:xfrm>
            <a:off x="4417967" y="1177224"/>
            <a:ext cx="3240060" cy="372794"/>
          </a:xfrm>
          <a:prstGeom prst="rect">
            <a:avLst/>
          </a:prstGeom>
          <a:noFill/>
          <a:ln w="28575">
            <a:solidFill>
              <a:srgbClr val="00B050"/>
            </a:solidFill>
          </a:ln>
        </p:spPr>
        <p:txBody>
          <a:bodyPr wrap="square">
            <a:spAutoFit/>
          </a:bodyPr>
          <a:lstStyle/>
          <a:p>
            <a:pPr lvl="0" algn="just">
              <a:lnSpc>
                <a:spcPct val="107000"/>
              </a:lnSpc>
              <a:spcAft>
                <a:spcPts val="800"/>
              </a:spcAft>
            </a:pPr>
            <a:r>
              <a:rPr lang="es-CL" b="1" dirty="0">
                <a:effectLst/>
                <a:latin typeface="Verdana" panose="020B0604030504040204" pitchFamily="34" charset="0"/>
                <a:ea typeface="Calibri" panose="020F0502020204030204" pitchFamily="34" charset="0"/>
                <a:cs typeface="Times New Roman" panose="02020603050405020304" pitchFamily="18" charset="0"/>
              </a:rPr>
              <a:t>COMITÉS DE MANEJO.</a:t>
            </a:r>
            <a:endParaRPr lang="es-CL"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F2F7C520-82CC-3013-5301-0D4C2EDB86A4}"/>
              </a:ext>
            </a:extLst>
          </p:cNvPr>
          <p:cNvSpPr txBox="1"/>
          <p:nvPr/>
        </p:nvSpPr>
        <p:spPr>
          <a:xfrm>
            <a:off x="2989997" y="2064170"/>
            <a:ext cx="6096000" cy="923330"/>
          </a:xfrm>
          <a:prstGeom prst="rect">
            <a:avLst/>
          </a:prstGeom>
          <a:noFill/>
          <a:ln w="38100">
            <a:solidFill>
              <a:srgbClr val="0070C0"/>
            </a:solidFill>
          </a:ln>
        </p:spPr>
        <p:txBody>
          <a:bodyPr wrap="square">
            <a:spAutoFit/>
          </a:bodyPr>
          <a:lstStyle/>
          <a:p>
            <a:pPr algn="just"/>
            <a:r>
              <a:rPr lang="es-CL" sz="1800" dirty="0">
                <a:effectLst/>
                <a:latin typeface="Verdana" panose="020B0604030504040204" pitchFamily="34" charset="0"/>
                <a:ea typeface="Verdana" panose="020B0604030504040204" pitchFamily="34" charset="0"/>
                <a:cs typeface="Times New Roman" panose="02020603050405020304" pitchFamily="18" charset="0"/>
              </a:rPr>
              <a:t>Creemos que, los comités de manejo deberían tener mas facultad resolutiva y dejar de ser solo consultivo. </a:t>
            </a:r>
          </a:p>
        </p:txBody>
      </p:sp>
      <p:sp>
        <p:nvSpPr>
          <p:cNvPr id="5" name="CuadroTexto 4">
            <a:extLst>
              <a:ext uri="{FF2B5EF4-FFF2-40B4-BE49-F238E27FC236}">
                <a16:creationId xmlns:a16="http://schemas.microsoft.com/office/drawing/2014/main" id="{A935468E-6A19-E433-D6C1-3E4312F26B0E}"/>
              </a:ext>
            </a:extLst>
          </p:cNvPr>
          <p:cNvSpPr txBox="1"/>
          <p:nvPr/>
        </p:nvSpPr>
        <p:spPr>
          <a:xfrm>
            <a:off x="801756" y="5219111"/>
            <a:ext cx="10588487" cy="923330"/>
          </a:xfrm>
          <a:prstGeom prst="rect">
            <a:avLst/>
          </a:prstGeom>
          <a:noFill/>
          <a:ln w="38100">
            <a:solidFill>
              <a:srgbClr val="0070C0"/>
            </a:solidFill>
          </a:ln>
        </p:spPr>
        <p:txBody>
          <a:bodyPr wrap="square">
            <a:spAutoFit/>
          </a:bodyPr>
          <a:lstStyle/>
          <a:p>
            <a:r>
              <a:rPr lang="es-MX" dirty="0">
                <a:latin typeface="Verdana" panose="020B0604030504040204" pitchFamily="34" charset="0"/>
                <a:ea typeface="Verdana" panose="020B0604030504040204" pitchFamily="34" charset="0"/>
              </a:rPr>
              <a:t>Es necesario fortalecer la representatividad de todas las Regiones en los comités de manejo, aplicando el enfoque de género y revisando las condiciones para la participación de los tripulantes en estas instancias de participación.</a:t>
            </a:r>
            <a:endParaRPr lang="es-CL"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19760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2996</Words>
  <Application>Microsoft Office PowerPoint</Application>
  <PresentationFormat>Panorámica</PresentationFormat>
  <Paragraphs>177</Paragraphs>
  <Slides>23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23</vt:i4>
      </vt:variant>
    </vt:vector>
  </HeadingPairs>
  <TitlesOfParts>
    <vt:vector size="32" baseType="lpstr">
      <vt:lpstr>Agency FB</vt:lpstr>
      <vt:lpstr>Algerian</vt:lpstr>
      <vt:lpstr>Arial</vt:lpstr>
      <vt:lpstr>Brush Script MT</vt:lpstr>
      <vt:lpstr>Calibri</vt:lpstr>
      <vt:lpstr>Calibri Light</vt:lpstr>
      <vt:lpstr>Verdana</vt:lpstr>
      <vt:lpstr>Wingdings</vt:lpstr>
      <vt:lpstr>Tema de Office</vt:lpstr>
      <vt:lpstr>FEDARPEL  a.g</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FEDARPEL  a.g</dc:title>
  <dc:creator>JUAN</dc:creator>
  <cp:lastModifiedBy>JUAN</cp:lastModifiedBy>
  <cp:revision>40</cp:revision>
  <dcterms:created xsi:type="dcterms:W3CDTF">2022-07-15T03:54:15Z</dcterms:created>
  <dcterms:modified xsi:type="dcterms:W3CDTF">2023-01-13T07:43:37Z</dcterms:modified>
</cp:coreProperties>
</file>