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56" r:id="rId2"/>
    <p:sldId id="257" r:id="rId3"/>
    <p:sldId id="302" r:id="rId4"/>
    <p:sldId id="339" r:id="rId5"/>
    <p:sldId id="284" r:id="rId6"/>
    <p:sldId id="258" r:id="rId7"/>
    <p:sldId id="303" r:id="rId8"/>
    <p:sldId id="345" r:id="rId9"/>
    <p:sldId id="268" r:id="rId10"/>
    <p:sldId id="266" r:id="rId11"/>
    <p:sldId id="267" r:id="rId12"/>
    <p:sldId id="265" r:id="rId13"/>
    <p:sldId id="280" r:id="rId14"/>
    <p:sldId id="269" r:id="rId15"/>
    <p:sldId id="346" r:id="rId16"/>
    <p:sldId id="264" r:id="rId17"/>
    <p:sldId id="304" r:id="rId18"/>
    <p:sldId id="261" r:id="rId19"/>
    <p:sldId id="294" r:id="rId20"/>
    <p:sldId id="341" r:id="rId21"/>
    <p:sldId id="290" r:id="rId22"/>
    <p:sldId id="289" r:id="rId23"/>
    <p:sldId id="287" r:id="rId24"/>
    <p:sldId id="288" r:id="rId25"/>
    <p:sldId id="263" r:id="rId26"/>
    <p:sldId id="295" r:id="rId27"/>
    <p:sldId id="297" r:id="rId28"/>
    <p:sldId id="301" r:id="rId29"/>
    <p:sldId id="338" r:id="rId30"/>
    <p:sldId id="277" r:id="rId31"/>
    <p:sldId id="276" r:id="rId32"/>
    <p:sldId id="300" r:id="rId33"/>
    <p:sldId id="278" r:id="rId34"/>
    <p:sldId id="292" r:id="rId35"/>
    <p:sldId id="299" r:id="rId36"/>
    <p:sldId id="296" r:id="rId37"/>
    <p:sldId id="275" r:id="rId38"/>
    <p:sldId id="321" r:id="rId39"/>
    <p:sldId id="336" r:id="rId40"/>
    <p:sldId id="337" r:id="rId41"/>
    <p:sldId id="274" r:id="rId42"/>
    <p:sldId id="343" r:id="rId43"/>
    <p:sldId id="298" r:id="rId44"/>
    <p:sldId id="279" r:id="rId45"/>
    <p:sldId id="342" r:id="rId46"/>
    <p:sldId id="291" r:id="rId47"/>
    <p:sldId id="273" r:id="rId48"/>
    <p:sldId id="272" r:id="rId49"/>
    <p:sldId id="286" r:id="rId50"/>
    <p:sldId id="34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4601"/>
  </p:normalViewPr>
  <p:slideViewPr>
    <p:cSldViewPr snapToGrid="0" snapToObjects="1">
      <p:cViewPr varScale="1">
        <p:scale>
          <a:sx n="68" d="100"/>
          <a:sy n="68" d="100"/>
        </p:scale>
        <p:origin x="7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351B5-9D5F-4A58-8E5E-7B97A2934A23}" type="datetimeFigureOut">
              <a:rPr lang="es-CL" smtClean="0"/>
              <a:t>13-01-2023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F9934-E37F-4CB2-B82B-1FE21FEE05FA}" type="slidenum">
              <a:rPr lang="es-CL" smtClean="0"/>
              <a:t>‹Nº›</a:t>
            </a:fld>
            <a:endParaRPr lang="es-CL"/>
          </a:p>
        </p:txBody>
      </p:sp>
    </p:spTree>
    <p:extLst>
      <p:ext uri="{BB962C8B-B14F-4D97-AF65-F5344CB8AC3E}">
        <p14:creationId xmlns:p14="http://schemas.microsoft.com/office/powerpoint/2010/main" val="410790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C40E334-AD01-4366-B711-7984D7DEC83F}" type="slidenum">
              <a:rPr lang="es-CL" smtClean="0"/>
              <a:t>40</a:t>
            </a:fld>
            <a:endParaRPr lang="es-CL"/>
          </a:p>
        </p:txBody>
      </p:sp>
    </p:spTree>
    <p:extLst>
      <p:ext uri="{BB962C8B-B14F-4D97-AF65-F5344CB8AC3E}">
        <p14:creationId xmlns:p14="http://schemas.microsoft.com/office/powerpoint/2010/main" val="309088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D90610-106A-5D46-9B9D-1F4199A146FC}" type="datetimeFigureOut">
              <a:rPr lang="es-CL" smtClean="0"/>
              <a:t>13-01-2023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387626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CD90610-106A-5D46-9B9D-1F4199A146FC}" type="datetimeFigureOut">
              <a:rPr lang="es-CL" smtClean="0"/>
              <a:t>13-01-2023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357655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D90610-106A-5D46-9B9D-1F4199A146FC}" type="datetimeFigureOut">
              <a:rPr lang="es-CL" smtClean="0"/>
              <a:t>13-01-2023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309886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D90610-106A-5D46-9B9D-1F4199A146FC}" type="datetimeFigureOut">
              <a:rPr lang="es-CL" smtClean="0"/>
              <a:t>13-01-2023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1B04B1-19DA-B345-A5C5-1F33A93921DD}"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27965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D90610-106A-5D46-9B9D-1F4199A146FC}" type="datetimeFigureOut">
              <a:rPr lang="es-CL" smtClean="0"/>
              <a:t>13-01-2023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80724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D90610-106A-5D46-9B9D-1F4199A146FC}" type="datetimeFigureOut">
              <a:rPr lang="es-CL" smtClean="0"/>
              <a:t>13-01-2023</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3937677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D90610-106A-5D46-9B9D-1F4199A146FC}" type="datetimeFigureOut">
              <a:rPr lang="es-CL" smtClean="0"/>
              <a:t>13-01-2023</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3798110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D90610-106A-5D46-9B9D-1F4199A146FC}" type="datetimeFigureOut">
              <a:rPr lang="es-CL" smtClean="0"/>
              <a:t>13-01-2023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812775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D90610-106A-5D46-9B9D-1F4199A146FC}" type="datetimeFigureOut">
              <a:rPr lang="es-CL" smtClean="0"/>
              <a:t>13-01-2023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261808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1CD90610-106A-5D46-9B9D-1F4199A146FC}" type="datetimeFigureOut">
              <a:rPr lang="es-CL" smtClean="0"/>
              <a:t>13-01-2023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367247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D90610-106A-5D46-9B9D-1F4199A146FC}" type="datetimeFigureOut">
              <a:rPr lang="es-CL" smtClean="0"/>
              <a:t>13-01-2023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87202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CD90610-106A-5D46-9B9D-1F4199A146FC}" type="datetimeFigureOut">
              <a:rPr lang="es-CL" smtClean="0"/>
              <a:t>13-01-2023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336478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CD90610-106A-5D46-9B9D-1F4199A146FC}" type="datetimeFigureOut">
              <a:rPr lang="es-CL" smtClean="0"/>
              <a:t>13-01-2023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355087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1CD90610-106A-5D46-9B9D-1F4199A146FC}" type="datetimeFigureOut">
              <a:rPr lang="es-CL" smtClean="0"/>
              <a:t>13-01-2023</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381508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CD90610-106A-5D46-9B9D-1F4199A146FC}" type="datetimeFigureOut">
              <a:rPr lang="es-CL" smtClean="0"/>
              <a:t>13-01-2023</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255708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1CD90610-106A-5D46-9B9D-1F4199A146FC}" type="datetimeFigureOut">
              <a:rPr lang="es-CL" smtClean="0"/>
              <a:t>13-01-2023</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380136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CD90610-106A-5D46-9B9D-1F4199A146FC}" type="datetimeFigureOut">
              <a:rPr lang="es-CL" smtClean="0"/>
              <a:t>13-01-2023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11B04B1-19DA-B345-A5C5-1F33A93921DD}" type="slidenum">
              <a:rPr lang="es-CL" smtClean="0"/>
              <a:t>‹Nº›</a:t>
            </a:fld>
            <a:endParaRPr lang="es-CL"/>
          </a:p>
        </p:txBody>
      </p:sp>
    </p:spTree>
    <p:extLst>
      <p:ext uri="{BB962C8B-B14F-4D97-AF65-F5344CB8AC3E}">
        <p14:creationId xmlns:p14="http://schemas.microsoft.com/office/powerpoint/2010/main" val="422226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CD90610-106A-5D46-9B9D-1F4199A146FC}" type="datetimeFigureOut">
              <a:rPr lang="es-CL" smtClean="0"/>
              <a:t>13-01-2023</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1B04B1-19DA-B345-A5C5-1F33A93921DD}" type="slidenum">
              <a:rPr lang="es-CL" smtClean="0"/>
              <a:t>‹Nº›</a:t>
            </a:fld>
            <a:endParaRPr lang="es-CL"/>
          </a:p>
        </p:txBody>
      </p:sp>
    </p:spTree>
    <p:extLst>
      <p:ext uri="{BB962C8B-B14F-4D97-AF65-F5344CB8AC3E}">
        <p14:creationId xmlns:p14="http://schemas.microsoft.com/office/powerpoint/2010/main" val="42311801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1EED9DA-38D2-0B48-A7D0-36DE58852F6A}"/>
              </a:ext>
            </a:extLst>
          </p:cNvPr>
          <p:cNvSpPr>
            <a:spLocks noGrp="1"/>
          </p:cNvSpPr>
          <p:nvPr>
            <p:ph type="subTitle" idx="1"/>
          </p:nvPr>
        </p:nvSpPr>
        <p:spPr>
          <a:xfrm>
            <a:off x="6580459" y="5814918"/>
            <a:ext cx="3313049" cy="455612"/>
          </a:xfrm>
        </p:spPr>
        <p:txBody>
          <a:bodyPr>
            <a:normAutofit/>
          </a:bodyPr>
          <a:lstStyle/>
          <a:p>
            <a:r>
              <a:rPr lang="es-CL" b="1" dirty="0">
                <a:solidFill>
                  <a:schemeClr val="tx1"/>
                </a:solidFill>
                <a:latin typeface="Calibri" panose="020F0502020204030204" pitchFamily="34" charset="0"/>
                <a:cs typeface="Calibri" panose="020F0502020204030204" pitchFamily="34" charset="0"/>
              </a:rPr>
              <a:t>VALDIVIA, 13 ENERO 2023</a:t>
            </a:r>
          </a:p>
        </p:txBody>
      </p:sp>
      <p:pic>
        <p:nvPicPr>
          <p:cNvPr id="5" name="Imagen 4" descr="Logotipo&#10;&#10;Descripción generada automáticamente">
            <a:extLst>
              <a:ext uri="{FF2B5EF4-FFF2-40B4-BE49-F238E27FC236}">
                <a16:creationId xmlns:a16="http://schemas.microsoft.com/office/drawing/2014/main" id="{C1BBCE69-05FD-734F-7CE9-0E00B9BBE894}"/>
              </a:ext>
            </a:extLst>
          </p:cNvPr>
          <p:cNvPicPr>
            <a:picLocks noChangeAspect="1"/>
          </p:cNvPicPr>
          <p:nvPr/>
        </p:nvPicPr>
        <p:blipFill>
          <a:blip r:embed="rId2"/>
          <a:stretch>
            <a:fillRect/>
          </a:stretch>
        </p:blipFill>
        <p:spPr>
          <a:xfrm>
            <a:off x="1162967" y="176133"/>
            <a:ext cx="2104889" cy="1892510"/>
          </a:xfrm>
          <a:prstGeom prst="rect">
            <a:avLst/>
          </a:prstGeom>
        </p:spPr>
      </p:pic>
      <p:sp>
        <p:nvSpPr>
          <p:cNvPr id="7" name="CuadroTexto 6">
            <a:extLst>
              <a:ext uri="{FF2B5EF4-FFF2-40B4-BE49-F238E27FC236}">
                <a16:creationId xmlns:a16="http://schemas.microsoft.com/office/drawing/2014/main" id="{AE787317-33A6-8AAB-9F86-E24B83F2EFAF}"/>
              </a:ext>
            </a:extLst>
          </p:cNvPr>
          <p:cNvSpPr txBox="1"/>
          <p:nvPr/>
        </p:nvSpPr>
        <p:spPr>
          <a:xfrm>
            <a:off x="1359108" y="2378419"/>
            <a:ext cx="9473783" cy="1323439"/>
          </a:xfrm>
          <a:prstGeom prst="rect">
            <a:avLst/>
          </a:prstGeom>
          <a:noFill/>
        </p:spPr>
        <p:txBody>
          <a:bodyPr wrap="square">
            <a:spAutoFit/>
          </a:bodyPr>
          <a:lstStyle/>
          <a:p>
            <a:pPr algn="ctr"/>
            <a:r>
              <a:rPr kumimoji="0" lang="es-E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TALLER PARTICIPATIVO REGION DE LOS RIOS  </a:t>
            </a:r>
          </a:p>
          <a:p>
            <a:pPr algn="ctr"/>
            <a:r>
              <a:rPr kumimoji="0" lang="es-E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EVALUACIÓN LEY DE PESCA</a:t>
            </a:r>
            <a:endParaRPr lang="es-CL" sz="4000" dirty="0"/>
          </a:p>
        </p:txBody>
      </p:sp>
    </p:spTree>
    <p:extLst>
      <p:ext uri="{BB962C8B-B14F-4D97-AF65-F5344CB8AC3E}">
        <p14:creationId xmlns:p14="http://schemas.microsoft.com/office/powerpoint/2010/main" val="2800656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8065C-7D69-FB47-BE1F-C3C49CB55F15}"/>
              </a:ext>
            </a:extLst>
          </p:cNvPr>
          <p:cNvSpPr>
            <a:spLocks noGrp="1"/>
          </p:cNvSpPr>
          <p:nvPr>
            <p:ph type="title"/>
          </p:nvPr>
        </p:nvSpPr>
        <p:spPr>
          <a:xfrm>
            <a:off x="539647" y="342022"/>
            <a:ext cx="11137691" cy="857192"/>
          </a:xfrm>
        </p:spPr>
        <p:txBody>
          <a:bodyPr/>
          <a:lstStyle/>
          <a:p>
            <a:pPr marL="342900" indent="-342900">
              <a:buFont typeface="Wingdings" panose="05000000000000000000" pitchFamily="2" charset="2"/>
              <a:buChar char="Ø"/>
            </a:pPr>
            <a:r>
              <a:rPr lang="es-CL" sz="22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MODIFICACIÓN DE ARTICULO 64 E LEY DE PESCA PARA EMBARCACIONES MENORES QUE TIENEN RECURSOS PELAGICOS EN SU INSCRIPCION (CERTIFICACION)</a:t>
            </a:r>
            <a:endParaRPr lang="es-CL" sz="2200" dirty="0">
              <a:solidFill>
                <a:schemeClr val="accent1"/>
              </a:solidFill>
              <a:highlight>
                <a:srgbClr val="FFFF00"/>
              </a:highlight>
            </a:endParaRPr>
          </a:p>
        </p:txBody>
      </p:sp>
      <p:sp>
        <p:nvSpPr>
          <p:cNvPr id="3" name="Marcador de contenido 2">
            <a:extLst>
              <a:ext uri="{FF2B5EF4-FFF2-40B4-BE49-F238E27FC236}">
                <a16:creationId xmlns:a16="http://schemas.microsoft.com/office/drawing/2014/main" id="{7058D6D7-81F4-334F-892A-9EC5F278DEFE}"/>
              </a:ext>
            </a:extLst>
          </p:cNvPr>
          <p:cNvSpPr>
            <a:spLocks noGrp="1"/>
          </p:cNvSpPr>
          <p:nvPr>
            <p:ph idx="1"/>
          </p:nvPr>
        </p:nvSpPr>
        <p:spPr>
          <a:xfrm>
            <a:off x="374754" y="1616134"/>
            <a:ext cx="11302584" cy="4527674"/>
          </a:xfrm>
        </p:spPr>
        <p:txBody>
          <a:bodyPr>
            <a:normAutofit fontScale="85000" lnSpcReduction="20000"/>
          </a:bodyPr>
          <a:lstStyle/>
          <a:p>
            <a:pPr indent="0" algn="just">
              <a:buNone/>
            </a:pPr>
            <a:r>
              <a:rPr lang="es-CL" sz="2400" dirty="0">
                <a:effectLst/>
                <a:latin typeface="Calibri" panose="020F0502020204030204" pitchFamily="34" charset="0"/>
                <a:ea typeface="Calibri" panose="020F0502020204030204" pitchFamily="34" charset="0"/>
                <a:cs typeface="Calibri" panose="020F0502020204030204" pitchFamily="34" charset="0"/>
              </a:rPr>
              <a:t>EXISTEN EMBARCACIONES </a:t>
            </a:r>
            <a:r>
              <a:rPr lang="es-CL" sz="2400" b="1" dirty="0">
                <a:effectLst/>
                <a:latin typeface="Calibri" panose="020F0502020204030204" pitchFamily="34" charset="0"/>
                <a:ea typeface="Calibri" panose="020F0502020204030204" pitchFamily="34" charset="0"/>
                <a:cs typeface="Calibri" panose="020F0502020204030204" pitchFamily="34" charset="0"/>
              </a:rPr>
              <a:t>MENORES DE 12 METROS</a:t>
            </a:r>
            <a:r>
              <a:rPr lang="es-CL" sz="2400" dirty="0">
                <a:effectLst/>
                <a:latin typeface="Calibri" panose="020F0502020204030204" pitchFamily="34" charset="0"/>
                <a:ea typeface="Calibri" panose="020F0502020204030204" pitchFamily="34" charset="0"/>
                <a:cs typeface="Calibri" panose="020F0502020204030204" pitchFamily="34" charset="0"/>
              </a:rPr>
              <a:t> QUE TIENEN INSCRITA UNA PESQUERÍA PELÁGICA CON CERCO Y ESTÁN OBLIGADOS A CERTIFICAR SUS DESEMBARQUES Y A USAR UNA BITÁCORA. SE SOLICITA QUE EL ARMADOR </a:t>
            </a:r>
            <a:r>
              <a:rPr lang="es-CL" sz="2400" b="1" dirty="0">
                <a:effectLst/>
                <a:latin typeface="Calibri" panose="020F0502020204030204" pitchFamily="34" charset="0"/>
                <a:ea typeface="Calibri" panose="020F0502020204030204" pitchFamily="34" charset="0"/>
                <a:cs typeface="Calibri" panose="020F0502020204030204" pitchFamily="34" charset="0"/>
              </a:rPr>
              <a:t>“QUE OPERE SOBRE UNA PESQUERÍA PELÁGICA” </a:t>
            </a:r>
            <a:r>
              <a:rPr lang="es-CL" sz="2400" dirty="0">
                <a:effectLst/>
                <a:latin typeface="Calibri" panose="020F0502020204030204" pitchFamily="34" charset="0"/>
                <a:ea typeface="Calibri" panose="020F0502020204030204" pitchFamily="34" charset="0"/>
                <a:cs typeface="Calibri" panose="020F0502020204030204" pitchFamily="34" charset="0"/>
              </a:rPr>
              <a:t>SI TENGA LA OBLIGACIÓN DE CERTIFICAR, PERO CUANDO LA MISMA EMBARCACIÓN VAYA A OTRO TIPO DE PESQUERÍA QUE SE CAPTURA CON OTRO TIPO DE APAREJO (LÍNEA DE MANO) COMO LA SIERRA O CORVINA, O REDES (PEJEGALLO), O ESPINELES (CONGRIO DORADO, RAYA , ETC.) NO TENGA LA OBLIGACIÓN DE CERTIFICAR. </a:t>
            </a:r>
            <a:endParaRPr lang="es-CL" sz="2400" dirty="0">
              <a:latin typeface="Calibri" panose="020F0502020204030204" pitchFamily="34" charset="0"/>
              <a:ea typeface="Calibri" panose="020F0502020204030204" pitchFamily="34" charset="0"/>
            </a:endParaRPr>
          </a:p>
          <a:p>
            <a:pPr indent="0" algn="just">
              <a:buNone/>
            </a:pPr>
            <a:endParaRPr lang="es-CL" sz="2400" dirty="0">
              <a:effectLst/>
              <a:latin typeface="Calibri" panose="020F0502020204030204" pitchFamily="34" charset="0"/>
              <a:ea typeface="Calibri" panose="020F0502020204030204" pitchFamily="34" charset="0"/>
              <a:cs typeface="Calibri" panose="020F0502020204030204" pitchFamily="34" charset="0"/>
            </a:endParaRPr>
          </a:p>
          <a:p>
            <a:pPr indent="0" algn="just">
              <a:buNone/>
            </a:pPr>
            <a:r>
              <a:rPr lang="es-CL" sz="2400" b="1" dirty="0">
                <a:effectLst/>
                <a:latin typeface="Calibri" panose="020F0502020204030204" pitchFamily="34" charset="0"/>
                <a:ea typeface="Calibri" panose="020F0502020204030204" pitchFamily="34" charset="0"/>
                <a:cs typeface="Calibri" panose="020F0502020204030204" pitchFamily="34" charset="0"/>
              </a:rPr>
              <a:t>SE REQUIERE CON URGENCIA LA MODIFICACIÓN DEL ARTÍCULO 64 E.- </a:t>
            </a:r>
            <a:r>
              <a:rPr lang="es-CL" sz="2400" dirty="0">
                <a:effectLst/>
                <a:latin typeface="Calibri" panose="020F0502020204030204" pitchFamily="34" charset="0"/>
                <a:ea typeface="Calibri" panose="020F0502020204030204" pitchFamily="34" charset="0"/>
                <a:cs typeface="Calibri" panose="020F0502020204030204" pitchFamily="34" charset="0"/>
              </a:rPr>
              <a:t>QUE INDICA QUE LOS ARMADORES ARTESANALES DE EMBARCACIONES DE UNA ESLORA IGUAL O SUPERIOR A 12 METROS, LOS ARMADORES ARTESANALES DE EMBARCACIONES INSCRITAS EN PESQUERÍAS PELÁGICAS CON EL ARTE DE CERCO, CUALQUIERA SEA SU ESLORA, DEBERÁN ENTREGAR AL SERVICIO LA INFORMACIÓN DE DESEMBARQUE POR VIAJE DE PESCA, SOMETIÉNDOSE AL PROCEDIMIENTO DE CERTIFICACIÓN ESTABLECIDO POR SERNAPESCA. </a:t>
            </a:r>
          </a:p>
          <a:p>
            <a:pPr indent="0" algn="just">
              <a:buNone/>
            </a:pPr>
            <a:r>
              <a:rPr lang="es-CL" sz="2400" b="1" u="sng" dirty="0">
                <a:effectLst/>
                <a:latin typeface="Calibri" panose="020F0502020204030204" pitchFamily="34" charset="0"/>
                <a:ea typeface="Calibri" panose="020F0502020204030204" pitchFamily="34" charset="0"/>
                <a:cs typeface="Calibri" panose="020F0502020204030204" pitchFamily="34" charset="0"/>
              </a:rPr>
              <a:t>PROPUESTA: </a:t>
            </a:r>
            <a:r>
              <a:rPr lang="es-CL" sz="2400" b="1" dirty="0">
                <a:effectLst/>
                <a:latin typeface="Calibri" panose="020F0502020204030204" pitchFamily="34" charset="0"/>
                <a:ea typeface="Calibri" panose="020F0502020204030204" pitchFamily="34" charset="0"/>
                <a:cs typeface="Calibri" panose="020F0502020204030204" pitchFamily="34" charset="0"/>
              </a:rPr>
              <a:t>SE DEBE INDICAR QUE LAS EMBARCACIONES MENORES A 12 METROS DE ESLORA SOLO DEBE CERTIFICAR SOLO EN CASO DE QUE OPERE CON CERCO SOBRE EL RECURSO.</a:t>
            </a:r>
            <a:endParaRPr lang="es-CL" sz="2400" dirty="0">
              <a:effectLst/>
              <a:latin typeface="Calibri" panose="020F0502020204030204" pitchFamily="34" charset="0"/>
              <a:ea typeface="Calibri" panose="020F0502020204030204" pitchFamily="34" charset="0"/>
            </a:endParaRPr>
          </a:p>
          <a:p>
            <a:endParaRPr lang="es-CL" dirty="0"/>
          </a:p>
        </p:txBody>
      </p:sp>
    </p:spTree>
    <p:extLst>
      <p:ext uri="{BB962C8B-B14F-4D97-AF65-F5344CB8AC3E}">
        <p14:creationId xmlns:p14="http://schemas.microsoft.com/office/powerpoint/2010/main" val="266810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930E7-E1B9-8048-82A9-1ECCBB6654EE}"/>
              </a:ext>
            </a:extLst>
          </p:cNvPr>
          <p:cNvSpPr>
            <a:spLocks noGrp="1"/>
          </p:cNvSpPr>
          <p:nvPr>
            <p:ph type="title"/>
          </p:nvPr>
        </p:nvSpPr>
        <p:spPr>
          <a:xfrm>
            <a:off x="838199" y="362829"/>
            <a:ext cx="10711882" cy="1097481"/>
          </a:xfrm>
        </p:spPr>
        <p:txBody>
          <a:bodyPr>
            <a:normAutofit fontScale="90000"/>
          </a:bodyPr>
          <a:lstStyle/>
          <a:p>
            <a:pPr marL="342900" indent="-342900">
              <a:buFont typeface="Wingdings" panose="05000000000000000000" pitchFamily="2" charset="2"/>
              <a:buChar char="Ø"/>
            </a:pPr>
            <a:r>
              <a:rPr lang="es-ES" sz="2200" b="1" i="0" u="none" strike="noStrike" baseline="0" dirty="0">
                <a:latin typeface="Calibri" panose="020F0502020204030204" pitchFamily="34" charset="0"/>
                <a:cs typeface="Calibri" panose="020F0502020204030204" pitchFamily="34" charset="0"/>
              </a:rPr>
              <a:t>MODIFICACION DEL REGLAMENTO DE SUSTITUCION DE EMBARCACIONES ARTESANALES Y DE REEMPLAZO DE LA INSCRIPCION DE PESCADORES EN EL REGISTRO ARTESANAL </a:t>
            </a:r>
            <a:r>
              <a:rPr lang="es-ES" sz="2000" b="1" i="0" u="none" strike="noStrike" baseline="0" dirty="0">
                <a:latin typeface="Calibri" panose="020F0502020204030204" pitchFamily="34" charset="0"/>
                <a:cs typeface="Calibri" panose="020F0502020204030204" pitchFamily="34" charset="0"/>
              </a:rPr>
              <a:t>(</a:t>
            </a:r>
            <a:r>
              <a:rPr lang="es-CL"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EMBARCACIONES DE HASTA 8 METROS QUE TIENEN EN SU INSCRIPCION RECURSOS PELAGICOS).</a:t>
            </a:r>
            <a:endParaRPr lang="es-CL" sz="2400" dirty="0">
              <a:solidFill>
                <a:schemeClr val="accent1"/>
              </a:solidFill>
            </a:endParaRPr>
          </a:p>
        </p:txBody>
      </p:sp>
      <p:sp>
        <p:nvSpPr>
          <p:cNvPr id="3" name="Marcador de contenido 2">
            <a:extLst>
              <a:ext uri="{FF2B5EF4-FFF2-40B4-BE49-F238E27FC236}">
                <a16:creationId xmlns:a16="http://schemas.microsoft.com/office/drawing/2014/main" id="{9DADC4F9-AD30-8E48-9AED-F081A51B7352}"/>
              </a:ext>
            </a:extLst>
          </p:cNvPr>
          <p:cNvSpPr>
            <a:spLocks noGrp="1"/>
          </p:cNvSpPr>
          <p:nvPr>
            <p:ph idx="1"/>
          </p:nvPr>
        </p:nvSpPr>
        <p:spPr>
          <a:xfrm>
            <a:off x="523012" y="1460310"/>
            <a:ext cx="11319217" cy="4878478"/>
          </a:xfrm>
        </p:spPr>
        <p:txBody>
          <a:bodyPr>
            <a:noAutofit/>
          </a:bodyPr>
          <a:lstStyle/>
          <a:p>
            <a:pPr marL="0" indent="0" algn="just">
              <a:buNone/>
            </a:pPr>
            <a:r>
              <a:rPr lang="es-ES" sz="1900" dirty="0">
                <a:latin typeface="Calibri" panose="020F0502020204030204" pitchFamily="34" charset="0"/>
                <a:cs typeface="Calibri" panose="020F0502020204030204" pitchFamily="34" charset="0"/>
              </a:rPr>
              <a:t>EL </a:t>
            </a:r>
            <a:r>
              <a:rPr lang="es-ES" sz="1900" b="0" i="0" u="none" strike="noStrike" baseline="0" dirty="0">
                <a:latin typeface="Calibri" panose="020F0502020204030204" pitchFamily="34" charset="0"/>
                <a:cs typeface="Calibri" panose="020F0502020204030204" pitchFamily="34" charset="0"/>
              </a:rPr>
              <a:t>REGLAMENTO DE SUSTITUCION DE EMBARCACIONES ARTESANALES Y DE REEMPLAZO DE LA INSCRIPCION DE PESCADORES EN EL REGISTRO ARTESANAL, SEÑALA QUE LAS EMBARCACIONES ARTESANALES SE CLASIFICAN EN CUATRO CLASES, SEGÚN SU CAPACIDAD EXTRACTIVA. SIENDO LA PRIMERA CLASE UNA EMBARCACIÓN ARTESANAL, CON O SIN CUBIERTA COMPLETA, CON O SIN MOTOR DE PROPULSIÓN, DE UNA ESLORA TOTAL DE HASTA 8 METROS Y CAPACIDAD DE BODEGA DE HASTA 5 METROS CÚBICOS. SIN EMBARGO LAS EMBARCACIONES ARTESANALES QUE NO TIENEN INSCRITOS LOS ARTES DE PESCA CERCO Y/O ARRASTRE, SE CLASIFICAN EN LAS SOLO EN 3 CLASES, SEGÚN SU ESLORA Y CAPACIDAD DE BODEGA. </a:t>
            </a:r>
          </a:p>
          <a:p>
            <a:pPr marL="0" indent="0" algn="just">
              <a:buNone/>
            </a:pPr>
            <a:r>
              <a:rPr lang="es-ES" sz="1900" b="0" i="0" u="none" strike="noStrike" baseline="0" dirty="0">
                <a:latin typeface="Calibri" panose="020F0502020204030204" pitchFamily="34" charset="0"/>
                <a:cs typeface="Calibri" panose="020F0502020204030204" pitchFamily="34" charset="0"/>
              </a:rPr>
              <a:t>EL PROBLEMA SE SUSCITA RESPECTO A LAS EMBARCACIONES QUE TIENEN RECURSOS PELAGICOS EN SU INCRIPCION, Y ESTAS ADCRITAS A </a:t>
            </a:r>
            <a:r>
              <a:rPr lang="es-ES" sz="1900" b="1" i="0" u="none" strike="noStrike" baseline="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RAE PELAGICO, </a:t>
            </a:r>
            <a:r>
              <a:rPr lang="es-ES" sz="1900" b="1" i="0" u="none" strike="noStrike" baseline="0" dirty="0">
                <a:latin typeface="Calibri" panose="020F0502020204030204" pitchFamily="34" charset="0"/>
                <a:cs typeface="Calibri" panose="020F0502020204030204" pitchFamily="34" charset="0"/>
              </a:rPr>
              <a:t>PERO QUE EN LA PRACTICA NO OPERAN SOBRE ESOS RECURSOS. </a:t>
            </a:r>
            <a:r>
              <a:rPr lang="es-ES" sz="1900" i="0" u="none" strike="noStrike" baseline="0" dirty="0">
                <a:latin typeface="Calibri" panose="020F0502020204030204" pitchFamily="34" charset="0"/>
                <a:cs typeface="Calibri" panose="020F0502020204030204" pitchFamily="34" charset="0"/>
              </a:rPr>
              <a:t>ESTAS EMBARCACIONES </a:t>
            </a:r>
            <a:r>
              <a:rPr lang="es-ES" sz="1900" b="0" i="0" u="none" strike="noStrike" baseline="0" dirty="0">
                <a:latin typeface="Calibri" panose="020F0502020204030204" pitchFamily="34" charset="0"/>
                <a:cs typeface="Calibri" panose="020F0502020204030204" pitchFamily="34" charset="0"/>
              </a:rPr>
              <a:t>TIENEN ADEMAS INSCRITOS RECURSOS DE IMPORTANCIA COMERCIAL COMO LA REINETA, EL CONGRIO DORADO ENTRE OTRAS; POR LO CUAL SE VEN IMPEDIDAS  DE CRECER PARA PODER OPERAR EN DICHAS PESQUERIAS, YA QUE EL REGLAMENTO LOS OBLIGA A RENUNCIAR A LA INCRIPCION DE LAS PESQUERIA PELAGICAS.  </a:t>
            </a:r>
          </a:p>
          <a:p>
            <a:pPr marL="0" indent="0" algn="just">
              <a:buNone/>
            </a:pPr>
            <a:r>
              <a:rPr lang="es-CL" sz="19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PROPUESTA: </a:t>
            </a:r>
            <a:r>
              <a:rPr lang="es-CL" sz="1900" dirty="0">
                <a:effectLst/>
                <a:latin typeface="Calibri" panose="020F0502020204030204" pitchFamily="34" charset="0"/>
                <a:ea typeface="Calibri" panose="020F0502020204030204" pitchFamily="34" charset="0"/>
                <a:cs typeface="Calibri" panose="020F0502020204030204" pitchFamily="34" charset="0"/>
              </a:rPr>
              <a:t>SE PROPONE MODIFICAR EL REGLAMENTO DE REEMPLAZO Y SUSTITUCIÓN DE LA INSCRIPCIÓN DEL RPA Y SE AUTORICE A SUSTITUIR POR UNA EMBARCACION DE HASTA 12 METROS SIEMPRE Y CUANDO NO OPERE EN PESQUERÍAS CON CERCO.</a:t>
            </a:r>
            <a:endParaRPr lang="es-CL" sz="1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150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3010BD-3BDB-1D44-90B9-4C989CD2AFD6}"/>
              </a:ext>
            </a:extLst>
          </p:cNvPr>
          <p:cNvSpPr>
            <a:spLocks noGrp="1"/>
          </p:cNvSpPr>
          <p:nvPr>
            <p:ph idx="1"/>
          </p:nvPr>
        </p:nvSpPr>
        <p:spPr>
          <a:xfrm>
            <a:off x="564630" y="2091084"/>
            <a:ext cx="11062740" cy="4351338"/>
          </a:xfrm>
        </p:spPr>
        <p:txBody>
          <a:bodyPr>
            <a:normAutofit fontScale="85000" lnSpcReduction="20000"/>
          </a:bodyPr>
          <a:lstStyle/>
          <a:p>
            <a:pPr marL="0" indent="0" algn="just">
              <a:buNone/>
            </a:pPr>
            <a:r>
              <a:rPr lang="es-CL" sz="2200" dirty="0">
                <a:effectLst/>
                <a:latin typeface="Calibri" panose="020F0502020204030204" pitchFamily="34" charset="0"/>
                <a:ea typeface="Calibri" panose="020F0502020204030204" pitchFamily="34" charset="0"/>
                <a:cs typeface="Calibri" panose="020F0502020204030204" pitchFamily="34" charset="0"/>
              </a:rPr>
              <a:t>CADA 3 AÑOS SERNAPESCA DECLARA CADUCIDAD DE LISTAS DE ESPERA CONSTITUIDAS EN LAS INSCRIPCIONES ARTESANALES EN LAS CATEGORÍAS DE PESCADOR ARTESANAL PROPIAMENTE TAL, BUZO MARISCADOR, RECOLECTOR DE ORILLA, ALGUERO O BUZO APNEA Y ARMADOR ARTESANAL, DE CONFORMIDAD CON LO ESTABLECIDO EN INCISO FINAL DEL ARTÍCULO 55º DE LA LEY DE PESCA. </a:t>
            </a:r>
          </a:p>
          <a:p>
            <a:pPr marL="0" indent="0" algn="just">
              <a:buNone/>
            </a:pPr>
            <a:r>
              <a:rPr lang="es-CL" sz="2200" dirty="0">
                <a:effectLst/>
                <a:latin typeface="Calibri" panose="020F0502020204030204" pitchFamily="34" charset="0"/>
                <a:ea typeface="Calibri" panose="020F0502020204030204" pitchFamily="34" charset="0"/>
                <a:cs typeface="Calibri" panose="020F0502020204030204" pitchFamily="34" charset="0"/>
              </a:rPr>
              <a:t>EL PROBLEMA DE LA LISTA DE ESPERA ES QUE LAS VACANTES QUE SE PRODUCEN SON ENTREGADAS POR ORDEN DE PRELACIÓN, SOLO DEBEN CUMPLIR CON ESTAR INSCRITOS EN LA LISTA DE ESPERA, POSTERIORMENTE ACEPTAR LA VACANTE, TENER EL ARTE DE PESCA Y/O APAREJO DE PESCA, Y CUMPLIR CON LA HABITUALIDAD EN ALGÚN RECURSO QUE TENGA INSCRITO COMO PESCADOR ARTESANAL O BUZO MARISCADOR. </a:t>
            </a:r>
          </a:p>
          <a:p>
            <a:pPr marL="0" indent="0" algn="just">
              <a:buNone/>
            </a:pPr>
            <a:r>
              <a:rPr lang="es-CL" sz="2200" dirty="0">
                <a:effectLst/>
                <a:latin typeface="Calibri" panose="020F0502020204030204" pitchFamily="34" charset="0"/>
                <a:ea typeface="Calibri" panose="020F0502020204030204" pitchFamily="34" charset="0"/>
                <a:cs typeface="Calibri" panose="020F0502020204030204" pitchFamily="34" charset="0"/>
              </a:rPr>
              <a:t>ESTE ES UN SISTEMA POCO SELECTIVO YA QUE LA VACANTE DE ALGUNA DE LAS ESPECIES DE INTERÉS COMERCIAL PUEDE RECAER EN UN ARMADOR QUE FINALMENTE NO LA USARÁ, PERDIÉNDOSE UNA VACANTE QUE OTRO ARMADOR NECESITA PARA REGULARIZAR SU ACTIVIDAD. </a:t>
            </a:r>
          </a:p>
          <a:p>
            <a:pPr marL="0" indent="0" algn="just">
              <a:buNone/>
            </a:pPr>
            <a:endParaRPr lang="es-CL" sz="11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s-CL" sz="2200" b="1" u="sng" dirty="0">
                <a:latin typeface="Calibri" panose="020F0502020204030204" pitchFamily="34" charset="0"/>
                <a:ea typeface="Calibri" panose="020F0502020204030204" pitchFamily="34" charset="0"/>
                <a:cs typeface="Calibri" panose="020F0502020204030204" pitchFamily="34" charset="0"/>
              </a:rPr>
              <a:t>PROPUESTA: </a:t>
            </a:r>
            <a:r>
              <a:rPr lang="es-CL" sz="2200" dirty="0">
                <a:latin typeface="Calibri" panose="020F0502020204030204" pitchFamily="34" charset="0"/>
                <a:ea typeface="Calibri" panose="020F0502020204030204" pitchFamily="34" charset="0"/>
                <a:cs typeface="Calibri" panose="020F0502020204030204" pitchFamily="34" charset="0"/>
              </a:rPr>
              <a:t>SE REQUIERE AGREGAR NUEVOS CRITERIOS AL ARTICULO 12° INCISO SEGUNDO QUE TIENE QUE VER CON LA SEGURIDAD MARITIMA DE LA EMBARCACION Y TRIPULANTES RESPECTO A LA PESQUERIA A LA CUAL SE OPERA SOLICITANDO EL CERTIFICADO DE NAVEGABILIDAD. </a:t>
            </a:r>
            <a:endParaRPr lang="es-CL" sz="2200" dirty="0">
              <a:effectLst/>
              <a:latin typeface="Calibri" panose="020F0502020204030204" pitchFamily="34" charset="0"/>
              <a:ea typeface="Calibri" panose="020F0502020204030204" pitchFamily="34" charset="0"/>
            </a:endParaRPr>
          </a:p>
          <a:p>
            <a:endParaRPr lang="es-CL" dirty="0"/>
          </a:p>
        </p:txBody>
      </p:sp>
      <p:sp>
        <p:nvSpPr>
          <p:cNvPr id="5" name="CuadroTexto 4">
            <a:extLst>
              <a:ext uri="{FF2B5EF4-FFF2-40B4-BE49-F238E27FC236}">
                <a16:creationId xmlns:a16="http://schemas.microsoft.com/office/drawing/2014/main" id="{DB97FD0A-431F-8090-3969-8FF719DB2467}"/>
              </a:ext>
            </a:extLst>
          </p:cNvPr>
          <p:cNvSpPr txBox="1"/>
          <p:nvPr/>
        </p:nvSpPr>
        <p:spPr>
          <a:xfrm>
            <a:off x="886324" y="415578"/>
            <a:ext cx="10741046" cy="1323439"/>
          </a:xfrm>
          <a:prstGeom prst="rect">
            <a:avLst/>
          </a:prstGeom>
          <a:noFill/>
        </p:spPr>
        <p:txBody>
          <a:bodyPr wrap="square">
            <a:spAutoFit/>
          </a:bodyPr>
          <a:lstStyle/>
          <a:p>
            <a:pPr marL="285750" indent="-285750">
              <a:buFont typeface="Wingdings" panose="05000000000000000000" pitchFamily="2" charset="2"/>
              <a:buChar char="Ø"/>
            </a:pPr>
            <a:r>
              <a:rPr lang="es-ES" sz="2000" b="1" i="0" u="none" strike="noStrike" baseline="0" dirty="0">
                <a:latin typeface="Calibri" panose="020F0502020204030204" pitchFamily="34" charset="0"/>
                <a:cs typeface="Calibri" panose="020F0502020204030204" pitchFamily="34" charset="0"/>
              </a:rPr>
              <a:t>MODIFICACION DEL REGLAMENTO DE SUSTITUCION DE EMBARCACIONES ARTESANALES Y DE REEMPLAZO DE LA INSCRIPCION DE PESCADORES EN EL REGISTRO ARTESANAL  (</a:t>
            </a:r>
            <a:r>
              <a:rPr lang="es-ES" sz="2000" b="1" i="0" strike="noStrike" baseline="0" dirty="0">
                <a:latin typeface="Calibri" panose="020F0502020204030204" pitchFamily="34" charset="0"/>
                <a:cs typeface="Calibri" panose="020F0502020204030204" pitchFamily="34" charset="0"/>
              </a:rPr>
              <a:t>REEMPLAZO DE UNA INSCRIPCION VACANTE EN EL REGISTRO ARTESANAL - </a:t>
            </a:r>
            <a:r>
              <a:rPr kumimoji="0" lang="es-CL" sz="2000" b="1" i="0" strike="noStrike" kern="1200" cap="none" spc="0" normalizeH="0" baseline="0" noProof="0" dirty="0">
                <a:ln>
                  <a:noFill/>
                </a:ln>
                <a:solidFill>
                  <a:prstClr val="white"/>
                </a:solidFill>
                <a:uLnTx/>
                <a:uFillTx/>
                <a:latin typeface="Calibri" panose="020F0502020204030204" pitchFamily="34" charset="0"/>
                <a:ea typeface="Calibri" panose="020F0502020204030204" pitchFamily="34" charset="0"/>
                <a:cs typeface="Calibri" panose="020F0502020204030204" pitchFamily="34" charset="0"/>
              </a:rPr>
              <a:t>REFORMAS AL ARTICULO 12 ° INCISO SEGUNDO REFERIDO AL CORRIMIENTO DE LA LISTA DE ESPERA) </a:t>
            </a:r>
            <a:endParaRPr lang="es-CL"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258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59E76A-A906-5F7C-0770-4F9AD99ED7EA}"/>
              </a:ext>
            </a:extLst>
          </p:cNvPr>
          <p:cNvSpPr txBox="1"/>
          <p:nvPr/>
        </p:nvSpPr>
        <p:spPr>
          <a:xfrm>
            <a:off x="564629" y="475524"/>
            <a:ext cx="11062741" cy="6093976"/>
          </a:xfrm>
          <a:prstGeom prst="rect">
            <a:avLst/>
          </a:prstGeom>
          <a:noFill/>
        </p:spPr>
        <p:txBody>
          <a:bodyPr wrap="square">
            <a:spAutoFit/>
          </a:bodyPr>
          <a:lstStyle/>
          <a:p>
            <a:pPr marL="342900" indent="-342900" algn="just">
              <a:buFont typeface="Wingdings" panose="05000000000000000000" pitchFamily="2" charset="2"/>
              <a:buChar char="Ø"/>
            </a:pPr>
            <a:r>
              <a:rPr lang="es-ES"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MODIFICACION AL REGLAMENTO DE LOS CONSEJOS ZONALES DE PESCA Y SOLICITUD </a:t>
            </a:r>
          </a:p>
          <a:p>
            <a:pPr algn="just"/>
            <a:endParaRPr lang="es-ES" dirty="0">
              <a:latin typeface="Calibri" panose="020F0502020204030204" pitchFamily="34" charset="0"/>
              <a:cs typeface="Calibri" panose="020F0502020204030204" pitchFamily="34" charset="0"/>
            </a:endParaRPr>
          </a:p>
          <a:p>
            <a:pPr algn="just"/>
            <a:r>
              <a:rPr lang="es-ES"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PROPUESTA: </a:t>
            </a:r>
            <a:r>
              <a:rPr lang="es-ES" dirty="0">
                <a:latin typeface="Calibri" panose="020F0502020204030204" pitchFamily="34" charset="0"/>
                <a:cs typeface="Calibri" panose="020F0502020204030204" pitchFamily="34" charset="0"/>
              </a:rPr>
              <a:t>SE REQUIERE REVISIÓN Y MODIFICACIÓN DEL REGLAMENTO DE FUNCIONAMIENTO EQUIPARÁNDOLO CON EL REGLAMENTO DE FUNCIONAMIENTO DEL CONSEJO NACIONAL DE PESCA  EN LO REFERIDO A LA PRESENTACIÓN DE INFORMES DEL PROPIO CZP. </a:t>
            </a:r>
          </a:p>
          <a:p>
            <a:pPr algn="just"/>
            <a:endParaRPr lang="es-ES" dirty="0">
              <a:latin typeface="Calibri" panose="020F0502020204030204" pitchFamily="34" charset="0"/>
              <a:cs typeface="Calibri" panose="020F0502020204030204" pitchFamily="34" charset="0"/>
            </a:endParaRPr>
          </a:p>
          <a:p>
            <a:pPr algn="just"/>
            <a:r>
              <a:rPr lang="es-ES" dirty="0">
                <a:latin typeface="Calibri" panose="020F0502020204030204" pitchFamily="34" charset="0"/>
                <a:cs typeface="Calibri" panose="020F0502020204030204" pitchFamily="34" charset="0"/>
              </a:rPr>
              <a:t>OTRO TEMA IMPORTANTE Y QUE ES DE PREOCUPACIÓN NACIONAL Y SE REFIERE A QUE NO ESTÁN TODOS LOS CARGOS VIGENTES Y EN EL CASO DEL CZP ARAUCANIA – LOS RIOS ESTÁ FUNCIONANDO CON EL QUÓRUM MÍNIMO. YA HAN HABIDO 2 REUNIONES FALLIDAS Y SE HAN TENIDO QUE REALIZAR NUEVAS CONVOCATORIAS POR FALTA DE QUÓRUM. </a:t>
            </a:r>
          </a:p>
          <a:p>
            <a:pPr algn="just"/>
            <a:endParaRPr lang="es-ES" sz="1000" dirty="0">
              <a:latin typeface="Calibri" panose="020F0502020204030204" pitchFamily="34" charset="0"/>
              <a:cs typeface="Calibri" panose="020F0502020204030204" pitchFamily="34" charset="0"/>
            </a:endParaRPr>
          </a:p>
          <a:p>
            <a:pPr algn="just"/>
            <a:r>
              <a:rPr lang="es-ES" dirty="0">
                <a:latin typeface="Calibri" panose="020F0502020204030204" pitchFamily="34" charset="0"/>
                <a:cs typeface="Calibri" panose="020F0502020204030204" pitchFamily="34" charset="0"/>
              </a:rPr>
              <a:t>SE REQUIERE QUE  EL CZP PUEDA HACER SESIONES VÍA VIDEO CONFERENCIA  Y PARA ELLO DEBE IMPLEMENTARSE EL SISTEMA EN LAS DIRECCIONES ZONAL QUE NO LO TENGAN, YA QUE EL REGLAMENTO PERMITE REALIZAR REUNIONES A TRAVÉS DE VIDEO CONFERENCIAS (ART. 10).</a:t>
            </a:r>
            <a:r>
              <a:rPr lang="es-ES" b="1" dirty="0">
                <a:latin typeface="Calibri" panose="020F0502020204030204" pitchFamily="34" charset="0"/>
                <a:cs typeface="Calibri" panose="020F0502020204030204" pitchFamily="34" charset="0"/>
              </a:rPr>
              <a:t> LAS VIDEO CONFERENCIAS LLEGARON PARA QUEDARSE</a:t>
            </a:r>
          </a:p>
          <a:p>
            <a:pPr algn="just"/>
            <a:endParaRPr lang="es-ES" dirty="0">
              <a:latin typeface="Calibri" panose="020F0502020204030204" pitchFamily="34" charset="0"/>
              <a:cs typeface="Calibri" panose="020F0502020204030204" pitchFamily="34" charset="0"/>
            </a:endParaRPr>
          </a:p>
          <a:p>
            <a:pPr algn="just"/>
            <a:r>
              <a:rPr lang="es-ES" dirty="0">
                <a:latin typeface="Calibri" panose="020F0502020204030204" pitchFamily="34" charset="0"/>
                <a:cs typeface="Calibri" panose="020F0502020204030204" pitchFamily="34" charset="0"/>
              </a:rPr>
              <a:t>COMO EL CZP ES UN ÓRGANO DE CARÁCTER PÚBLICO PRIVADO Y POR OTRA PARTE EL INDESPA DEBE CONFORMAR LOS 14 CONSEJOS CONSULTIVOS REGIONALES DEL INDESPA, QUE TAMBIÉN SON ÓRGANOS DE CARÁCTER PÚBLICO PRIVADO. </a:t>
            </a:r>
          </a:p>
          <a:p>
            <a:pPr algn="just"/>
            <a:endParaRPr lang="es-ES" dirty="0">
              <a:latin typeface="Calibri" panose="020F0502020204030204" pitchFamily="34" charset="0"/>
              <a:cs typeface="Calibri" panose="020F0502020204030204" pitchFamily="34" charset="0"/>
            </a:endParaRPr>
          </a:p>
          <a:p>
            <a:pPr algn="just"/>
            <a:r>
              <a:rPr lang="es-ES"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SOLICITUD: </a:t>
            </a:r>
            <a:r>
              <a:rPr lang="es-ES" dirty="0">
                <a:latin typeface="Calibri" panose="020F0502020204030204" pitchFamily="34" charset="0"/>
                <a:cs typeface="Calibri" panose="020F0502020204030204" pitchFamily="34" charset="0"/>
              </a:rPr>
              <a:t>FINANCIAR EQUIPAMIENTO DE UNA SOLA SALA PARA VIDEO CONFERENCIA EN LA DZP ARAUCANIA – LOS RIOS YA QUE EL INDESPA TAMBIÉN OPERA ALLÍ. </a:t>
            </a:r>
            <a:endParaRPr lang="es-ES" b="1" dirty="0">
              <a:latin typeface="Calibri" panose="020F0502020204030204" pitchFamily="34" charset="0"/>
              <a:cs typeface="Calibri" panose="020F0502020204030204" pitchFamily="34" charset="0"/>
            </a:endParaRPr>
          </a:p>
          <a:p>
            <a:pPr algn="just"/>
            <a:endParaRPr lang="es-C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190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A14ECB-F027-A049-A35A-C72CD5BE3741}"/>
              </a:ext>
            </a:extLst>
          </p:cNvPr>
          <p:cNvSpPr>
            <a:spLocks noGrp="1"/>
          </p:cNvSpPr>
          <p:nvPr>
            <p:ph type="title"/>
          </p:nvPr>
        </p:nvSpPr>
        <p:spPr>
          <a:xfrm>
            <a:off x="646111" y="452718"/>
            <a:ext cx="9404723" cy="656554"/>
          </a:xfrm>
        </p:spPr>
        <p:txBody>
          <a:bodyPr>
            <a:normAutofit fontScale="90000"/>
          </a:bodyPr>
          <a:lstStyle/>
          <a:p>
            <a:pPr marL="457200" lvl="0" indent="-457200">
              <a:lnSpc>
                <a:spcPct val="107000"/>
              </a:lnSpc>
              <a:spcAft>
                <a:spcPts val="800"/>
              </a:spcAft>
              <a:buFont typeface="Wingdings" panose="05000000000000000000" pitchFamily="2" charset="2"/>
              <a:buChar char="Ø"/>
            </a:pPr>
            <a:r>
              <a:rPr lang="es-CL" sz="27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AREAS DE MANEJO:</a:t>
            </a:r>
            <a:br>
              <a:rPr lang="es-CL" sz="27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br>
            <a:r>
              <a:rPr lang="es-C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CL" dirty="0"/>
          </a:p>
        </p:txBody>
      </p:sp>
      <p:sp>
        <p:nvSpPr>
          <p:cNvPr id="3" name="Marcador de contenido 2">
            <a:extLst>
              <a:ext uri="{FF2B5EF4-FFF2-40B4-BE49-F238E27FC236}">
                <a16:creationId xmlns:a16="http://schemas.microsoft.com/office/drawing/2014/main" id="{D2AFCD02-8FCC-5948-944F-BCC69E76BC04}"/>
              </a:ext>
            </a:extLst>
          </p:cNvPr>
          <p:cNvSpPr>
            <a:spLocks noGrp="1"/>
          </p:cNvSpPr>
          <p:nvPr>
            <p:ph idx="1"/>
          </p:nvPr>
        </p:nvSpPr>
        <p:spPr>
          <a:xfrm>
            <a:off x="646111" y="1345914"/>
            <a:ext cx="10515600" cy="4650152"/>
          </a:xfrm>
        </p:spPr>
        <p:txBody>
          <a:bodyPr>
            <a:normAutofit fontScale="92500"/>
          </a:bodyPr>
          <a:lstStyle/>
          <a:p>
            <a:pPr marL="41910" indent="0" algn="just">
              <a:lnSpc>
                <a:spcPct val="107000"/>
              </a:lnSpc>
              <a:spcAft>
                <a:spcPts val="800"/>
              </a:spcAft>
              <a:buNone/>
            </a:pPr>
            <a:r>
              <a:rPr lang="es-C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PROPUESTAS: </a:t>
            </a:r>
          </a:p>
          <a:p>
            <a:pPr marL="41910" indent="0" algn="just">
              <a:lnSpc>
                <a:spcPct val="107000"/>
              </a:lnSpc>
              <a:spcAft>
                <a:spcPts val="800"/>
              </a:spcAft>
              <a:buNone/>
            </a:pPr>
            <a:r>
              <a:rPr lang="es-CL" dirty="0">
                <a:effectLst/>
                <a:latin typeface="Calibri" panose="020F0502020204030204" pitchFamily="34" charset="0"/>
                <a:ea typeface="Calibri" panose="020F0502020204030204" pitchFamily="34" charset="0"/>
                <a:cs typeface="Calibri" panose="020F0502020204030204" pitchFamily="34" charset="0"/>
              </a:rPr>
              <a:t>1.- SE PROPONE QUE LAS DESTINACIONES A SERNAPESCA SEAN INDEFINIDA AL IGUAL QUE LAS DESTINACIONES OTORGADAS A LA SUBPESCA RESPECTO A LOS </a:t>
            </a:r>
            <a:r>
              <a:rPr lang="es-CL" dirty="0" err="1">
                <a:effectLst/>
                <a:latin typeface="Calibri" panose="020F0502020204030204" pitchFamily="34" charset="0"/>
                <a:ea typeface="Calibri" panose="020F0502020204030204" pitchFamily="34" charset="0"/>
                <a:cs typeface="Calibri" panose="020F0502020204030204" pitchFamily="34" charset="0"/>
              </a:rPr>
              <a:t>ECMPOs</a:t>
            </a:r>
            <a:r>
              <a:rPr lang="es-CL" dirty="0">
                <a:effectLst/>
                <a:latin typeface="Calibri" panose="020F0502020204030204" pitchFamily="34" charset="0"/>
                <a:ea typeface="Calibri" panose="020F0502020204030204" pitchFamily="34" charset="0"/>
                <a:cs typeface="Calibri" panose="020F0502020204030204" pitchFamily="34" charset="0"/>
              </a:rPr>
              <a:t>.</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a:p>
            <a:pPr marL="41910" indent="0" algn="just">
              <a:lnSpc>
                <a:spcPct val="107000"/>
              </a:lnSpc>
              <a:spcAft>
                <a:spcPts val="800"/>
              </a:spcAft>
              <a:buNone/>
            </a:pPr>
            <a:r>
              <a:rPr lang="es-CL" dirty="0">
                <a:effectLst/>
                <a:latin typeface="Calibri" panose="020F0502020204030204" pitchFamily="34" charset="0"/>
                <a:ea typeface="Calibri" panose="020F0502020204030204" pitchFamily="34" charset="0"/>
                <a:cs typeface="Calibri" panose="020F0502020204030204" pitchFamily="34" charset="0"/>
              </a:rPr>
              <a:t>2.-QUE PROPONE SE CAPACITE A LOS JUECES RESPECTO A LA APLICACION DE MULTAS POR LEY DE PESCA, ESPECIALMENTE LAS REFERIDAS A AREAS DE NMANEJO.</a:t>
            </a:r>
          </a:p>
          <a:p>
            <a:pPr marL="41910" indent="0" algn="just">
              <a:lnSpc>
                <a:spcPct val="107000"/>
              </a:lnSpc>
              <a:spcAft>
                <a:spcPts val="800"/>
              </a:spcAft>
              <a:buNone/>
            </a:pPr>
            <a:r>
              <a:rPr lang="es-CL" dirty="0">
                <a:effectLst/>
                <a:latin typeface="Calibri" panose="020F0502020204030204" pitchFamily="34" charset="0"/>
                <a:ea typeface="Calibri" panose="020F0502020204030204" pitchFamily="34" charset="0"/>
                <a:cs typeface="Calibri" panose="020F0502020204030204" pitchFamily="34" charset="0"/>
              </a:rPr>
              <a:t>3.- SE PROPONE ESTABLECER AREAS LIBRES PARA EL BUCEO CON ACUERDO DEL CONSEJO ZONAL DE PESCA RESPECTIVO.</a:t>
            </a:r>
          </a:p>
          <a:p>
            <a:pPr marL="41910" indent="0" algn="just">
              <a:lnSpc>
                <a:spcPct val="107000"/>
              </a:lnSpc>
              <a:spcAft>
                <a:spcPts val="800"/>
              </a:spcAft>
              <a:buNone/>
            </a:pPr>
            <a:r>
              <a:rPr lang="es-CL" dirty="0">
                <a:latin typeface="Calibri" panose="020F0502020204030204" pitchFamily="34" charset="0"/>
                <a:ea typeface="Calibri" panose="020F0502020204030204" pitchFamily="34" charset="0"/>
                <a:cs typeface="Calibri" panose="020F0502020204030204" pitchFamily="34" charset="0"/>
              </a:rPr>
              <a:t>4.- </a:t>
            </a:r>
            <a:r>
              <a:rPr lang="es-CL" sz="2000" dirty="0">
                <a:effectLst/>
                <a:latin typeface="Calibri" panose="020F0502020204030204" pitchFamily="34" charset="0"/>
                <a:ea typeface="Calibri" panose="020F0502020204030204" pitchFamily="34" charset="0"/>
                <a:cs typeface="Calibri" panose="020F0502020204030204" pitchFamily="34" charset="0"/>
              </a:rPr>
              <a:t>SE SOLICITA QUE LOS INFORMES DE SEGUIMIENTO DE LAS ÁREAS DE MANEJO SE REVISEN EN LA RESPECTIVA DIRECCIÓN ZONAL DE PESCA, SIEMPRE Y CUANDO SE FORTALEZCA EL PERSONAL DE LA ZONAL DE PESCA, Y QUE ESTOS INFORMES NO SEAN REVISADOS POR SEGUNDA VEZ EN VALPARAÍSO, YA QUE ESTO NO TIENE SENTIDO Y SOLO CONTRIBUYE A RETRASAR LAS RESOLUCIONES. </a:t>
            </a:r>
            <a:endParaRPr lang="es-CL" sz="2000" dirty="0">
              <a:effectLst/>
              <a:latin typeface="Calibri" panose="020F0502020204030204" pitchFamily="34" charset="0"/>
              <a:ea typeface="Calibri" panose="020F0502020204030204" pitchFamily="34" charset="0"/>
            </a:endParaRPr>
          </a:p>
          <a:p>
            <a:pPr marL="41910" indent="0" algn="just">
              <a:lnSpc>
                <a:spcPct val="107000"/>
              </a:lnSpc>
              <a:spcAft>
                <a:spcPts val="800"/>
              </a:spcAft>
              <a:buNone/>
            </a:pPr>
            <a:endParaRPr lang="es-CL" dirty="0">
              <a:effectLst/>
              <a:latin typeface="Calibri" panose="020F0502020204030204" pitchFamily="34" charset="0"/>
              <a:ea typeface="Calibri" panose="020F0502020204030204" pitchFamily="34" charset="0"/>
              <a:cs typeface="Times New Roman" panose="02020603050405020304" pitchFamily="18" charset="0"/>
            </a:endParaRPr>
          </a:p>
          <a:p>
            <a:pPr marL="41910" indent="0" algn="just">
              <a:lnSpc>
                <a:spcPct val="107000"/>
              </a:lnSpc>
              <a:spcAft>
                <a:spcPts val="800"/>
              </a:spcAft>
              <a:buNone/>
            </a:pP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L" dirty="0"/>
          </a:p>
        </p:txBody>
      </p:sp>
    </p:spTree>
    <p:extLst>
      <p:ext uri="{BB962C8B-B14F-4D97-AF65-F5344CB8AC3E}">
        <p14:creationId xmlns:p14="http://schemas.microsoft.com/office/powerpoint/2010/main" val="97665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1F44B51-19C9-F7C1-8BB1-A6DE610F68F4}"/>
              </a:ext>
            </a:extLst>
          </p:cNvPr>
          <p:cNvSpPr txBox="1"/>
          <p:nvPr/>
        </p:nvSpPr>
        <p:spPr>
          <a:xfrm>
            <a:off x="494675" y="766732"/>
            <a:ext cx="10957809" cy="5632311"/>
          </a:xfrm>
          <a:prstGeom prst="rect">
            <a:avLst/>
          </a:prstGeom>
          <a:noFill/>
        </p:spPr>
        <p:txBody>
          <a:bodyPr wrap="square">
            <a:spAutoFit/>
          </a:bodyPr>
          <a:lstStyle/>
          <a:p>
            <a:pPr algn="just"/>
            <a:r>
              <a:rPr lang="es-ES" sz="2000" b="1" dirty="0">
                <a:latin typeface="Calibri" panose="020F0502020204030204" pitchFamily="34" charset="0"/>
                <a:cs typeface="Calibri" panose="020F0502020204030204" pitchFamily="34" charset="0"/>
              </a:rPr>
              <a:t>5.- </a:t>
            </a:r>
            <a:r>
              <a:rPr lang="es-ES" sz="2000" dirty="0">
                <a:latin typeface="Calibri" panose="020F0502020204030204" pitchFamily="34" charset="0"/>
                <a:cs typeface="Calibri" panose="020F0502020204030204" pitchFamily="34" charset="0"/>
              </a:rPr>
              <a:t>SE PROPONE ELIMINAR PARTE DEL CRITERIO B DEL ARTICULO 144 A, REFERIDO A LA CADUCIDAD DE LAS AREAS DE MANEJO EN LO REFERENTE AL TERMINO DEL CONVENIO DE USO. </a:t>
            </a:r>
          </a:p>
          <a:p>
            <a:pPr algn="just"/>
            <a:endParaRPr lang="es-ES"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s-ES"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ARTICULO 55 H.- </a:t>
            </a:r>
            <a:r>
              <a:rPr lang="es-E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ASIMISMO, EN </a:t>
            </a:r>
            <a:r>
              <a:rPr lang="es-ES" sz="2000" dirty="0">
                <a:latin typeface="Calibri" panose="020F0502020204030204" pitchFamily="34" charset="0"/>
                <a:cs typeface="Calibri" panose="020F0502020204030204" pitchFamily="34" charset="0"/>
              </a:rPr>
              <a:t>CASO DE CADUCIDAD DEL ÁREA DE MANEJO Y EXPLOTACIÓN DE RECURSOS BENTÓNICOS POR ALGUNA DE LAS CAUSALES PREVISTAS EN EL ARTÍCULO 144 </a:t>
            </a:r>
            <a:r>
              <a:rPr lang="es-ES" sz="2000" dirty="0">
                <a:highlight>
                  <a:srgbClr val="FF0000"/>
                </a:highlight>
                <a:latin typeface="Calibri" panose="020F0502020204030204" pitchFamily="34" charset="0"/>
                <a:cs typeface="Calibri" panose="020F0502020204030204" pitchFamily="34" charset="0"/>
              </a:rPr>
              <a:t>BIS</a:t>
            </a:r>
            <a:r>
              <a:rPr lang="es-ES" sz="2000" dirty="0">
                <a:latin typeface="Calibri" panose="020F0502020204030204" pitchFamily="34" charset="0"/>
                <a:cs typeface="Calibri" panose="020F0502020204030204" pitchFamily="34" charset="0"/>
              </a:rPr>
              <a:t> , DICHO SECTOR </a:t>
            </a:r>
            <a:r>
              <a:rPr lang="es-ES" sz="2000" b="1" dirty="0">
                <a:latin typeface="Calibri" panose="020F0502020204030204" pitchFamily="34" charset="0"/>
                <a:cs typeface="Calibri" panose="020F0502020204030204" pitchFamily="34" charset="0"/>
              </a:rPr>
              <a:t>NO PODRÁ VOLVER A SER PROPUESTO PARA SU ESTABLECIMIENTO DE ACUERDO AL ARTÍCULO 55 A, POR UN PLAZO DE 5 AÑOS, CONTADO DESDE LA FECHA DE LA RESOLUCIÓN QUE DECLARE LA CADUCIDAD</a:t>
            </a:r>
            <a:r>
              <a:rPr lang="es-ES" sz="2000" dirty="0">
                <a:latin typeface="Calibri" panose="020F0502020204030204" pitchFamily="34" charset="0"/>
                <a:cs typeface="Calibri" panose="020F0502020204030204" pitchFamily="34" charset="0"/>
              </a:rPr>
              <a:t>.</a:t>
            </a:r>
          </a:p>
          <a:p>
            <a:pPr algn="just"/>
            <a:endParaRPr lang="es-ES" sz="2000" dirty="0">
              <a:latin typeface="Calibri" panose="020F0502020204030204" pitchFamily="34" charset="0"/>
              <a:cs typeface="Calibri" panose="020F0502020204030204" pitchFamily="34" charset="0"/>
            </a:endParaRPr>
          </a:p>
          <a:p>
            <a:pPr algn="just"/>
            <a:r>
              <a:rPr lang="es-ES"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ARTÍCULO 144 A.- </a:t>
            </a:r>
            <a:r>
              <a:rPr lang="es-ES" sz="2000" dirty="0">
                <a:latin typeface="Calibri" panose="020F0502020204030204" pitchFamily="34" charset="0"/>
                <a:cs typeface="Calibri" panose="020F0502020204030204" pitchFamily="34" charset="0"/>
              </a:rPr>
              <a:t>SON CAUSALES DE CADUCIDAD DE UN ÁREA DE MANEJO Y EXPLOTACIÓN DE RECURSOS BENTÓNICOS, LAS SIGUIENTES: </a:t>
            </a:r>
          </a:p>
          <a:p>
            <a:pPr algn="just"/>
            <a:endParaRPr lang="es-ES" sz="2000" dirty="0">
              <a:latin typeface="Calibri" panose="020F0502020204030204" pitchFamily="34" charset="0"/>
              <a:cs typeface="Calibri" panose="020F0502020204030204" pitchFamily="34" charset="0"/>
            </a:endParaRPr>
          </a:p>
          <a:p>
            <a:pPr algn="just"/>
            <a:r>
              <a:rPr lang="es-ES" sz="2000" dirty="0">
                <a:latin typeface="Calibri" panose="020F0502020204030204" pitchFamily="34" charset="0"/>
                <a:cs typeface="Calibri" panose="020F0502020204030204" pitchFamily="34" charset="0"/>
              </a:rPr>
              <a:t>	A) QUE EL ESTUDIO DE SITUACIÓN BASE DEL ÁREA DE MANEJO NO DÉ CUENTA DE LA EXISTENCIA DE UN BANCO NATURAL QUE PRESENTE LAS CONDICIONES PARA EL DESARROLLO DE UN PLAN DE MANEJO Y EXPLOTACIÓN DE RECURSOS BENTÓNICOS, Y </a:t>
            </a:r>
          </a:p>
          <a:p>
            <a:pPr algn="just"/>
            <a:r>
              <a:rPr lang="es-ES" sz="2000" dirty="0">
                <a:latin typeface="Calibri" panose="020F0502020204030204" pitchFamily="34" charset="0"/>
                <a:cs typeface="Calibri" panose="020F0502020204030204" pitchFamily="34" charset="0"/>
              </a:rPr>
              <a:t>	B) EN CASO QUE NO SE ASIGNE EL ÁREA A UNA ORGANIZACIÓN DE PESCADORES ARTESANALES DENTRO DE UN PLAZO DE 2 AÑOS DESDE LA FECHA DEL DECRETO DE DESTINACIÓN MARÍTIMA A QUE SE REFIERE EL ARTÍCULO 55 A</a:t>
            </a:r>
            <a:r>
              <a:rPr lang="es-ES" sz="2000" dirty="0">
                <a:highlight>
                  <a:srgbClr val="FF0000"/>
                </a:highlight>
                <a:latin typeface="Calibri" panose="020F0502020204030204" pitchFamily="34" charset="0"/>
                <a:cs typeface="Calibri" panose="020F0502020204030204" pitchFamily="34" charset="0"/>
              </a:rPr>
              <a:t>, O DE LA FECHA DE TÉRMINO DEL ÚLTIMO CONVENIO DE USO VIGENTE. </a:t>
            </a:r>
          </a:p>
        </p:txBody>
      </p:sp>
    </p:spTree>
    <p:extLst>
      <p:ext uri="{BB962C8B-B14F-4D97-AF65-F5344CB8AC3E}">
        <p14:creationId xmlns:p14="http://schemas.microsoft.com/office/powerpoint/2010/main" val="656725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4C9E9-2474-464F-8744-E1AC5435E14A}"/>
              </a:ext>
            </a:extLst>
          </p:cNvPr>
          <p:cNvSpPr>
            <a:spLocks noGrp="1"/>
          </p:cNvSpPr>
          <p:nvPr>
            <p:ph type="title"/>
          </p:nvPr>
        </p:nvSpPr>
        <p:spPr>
          <a:xfrm>
            <a:off x="3735816" y="452718"/>
            <a:ext cx="4720368" cy="1400530"/>
          </a:xfrm>
        </p:spPr>
        <p:txBody>
          <a:bodyPr>
            <a:normAutofit/>
          </a:bodyPr>
          <a:lstStyle/>
          <a:p>
            <a:pPr marR="0" lvl="0" algn="l" defTabSz="457200" rtl="0" eaLnBrk="1" fontAlgn="auto" latinLnBrk="0" hangingPunct="1">
              <a:lnSpc>
                <a:spcPct val="150000"/>
              </a:lnSpc>
              <a:spcBef>
                <a:spcPts val="0"/>
              </a:spcBef>
              <a:spcAft>
                <a:spcPts val="0"/>
              </a:spcAft>
              <a:buClrTx/>
              <a:buSzTx/>
              <a:tabLst/>
              <a:defRPr/>
            </a:pPr>
            <a:r>
              <a:rPr kumimoji="0" lang="es-CL"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4- CONTENIDOS NUEVOS.</a:t>
            </a:r>
            <a:br>
              <a:rPr kumimoji="0" lang="es-CL"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br>
            <a:endParaRPr lang="es-CL" sz="2400" dirty="0">
              <a:solidFill>
                <a:schemeClr val="tx1"/>
              </a:solidFill>
            </a:endParaRPr>
          </a:p>
        </p:txBody>
      </p:sp>
      <p:sp>
        <p:nvSpPr>
          <p:cNvPr id="8" name="CuadroTexto 7">
            <a:extLst>
              <a:ext uri="{FF2B5EF4-FFF2-40B4-BE49-F238E27FC236}">
                <a16:creationId xmlns:a16="http://schemas.microsoft.com/office/drawing/2014/main" id="{BF1003A5-EE17-1CFD-4111-A5664C9D8BB4}"/>
              </a:ext>
            </a:extLst>
          </p:cNvPr>
          <p:cNvSpPr txBox="1"/>
          <p:nvPr/>
        </p:nvSpPr>
        <p:spPr>
          <a:xfrm>
            <a:off x="909403" y="2171262"/>
            <a:ext cx="10373194" cy="2554545"/>
          </a:xfrm>
          <a:prstGeom prst="rect">
            <a:avLst/>
          </a:prstGeom>
          <a:noFill/>
        </p:spPr>
        <p:txBody>
          <a:bodyPr wrap="square">
            <a:spAutoFit/>
          </a:bodyPr>
          <a:lstStyle/>
          <a:p>
            <a:pPr marL="342900" indent="-342900">
              <a:buFont typeface="Wingdings" panose="05000000000000000000" pitchFamily="2" charset="2"/>
              <a:buChar char="Ø"/>
            </a:pPr>
            <a:r>
              <a:rPr kumimoji="0" lang="es-CL"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DECLARAR AL SALMÓN CHINOOK COMO PESQUERÍA DE PEQUEÑA ESCALA.</a:t>
            </a:r>
          </a:p>
          <a:p>
            <a:pPr marL="342900" indent="-342900">
              <a:buFont typeface="Wingdings" panose="05000000000000000000" pitchFamily="2" charset="2"/>
              <a:buChar char="Ø"/>
            </a:pPr>
            <a:endParaRPr kumimoji="0" lang="es-CL"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s-CL" sz="2000" b="1" dirty="0">
                <a:effectLst/>
                <a:latin typeface="Calibri" panose="020F0502020204030204" pitchFamily="34" charset="0"/>
                <a:ea typeface="Calibri" panose="020F0502020204030204" pitchFamily="34" charset="0"/>
                <a:cs typeface="Calibri" panose="020F0502020204030204" pitchFamily="34" charset="0"/>
              </a:rPr>
              <a:t>DESPLAZAMIENTO DE LOS PESCADORES ARTESANALES PROPIAMENTE TAL (TRIPULANTES Y PATRONES)</a:t>
            </a:r>
          </a:p>
          <a:p>
            <a:endParaRPr lang="es-CL" sz="2000" b="1"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kumimoji="0" lang="es-CL" sz="2000" b="0" i="0"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s-CL" sz="2000" b="1" i="0"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AREA MARINA COSTERA PROTEGIDA. </a:t>
            </a:r>
          </a:p>
          <a:p>
            <a:pPr marL="342900" indent="-342900">
              <a:buFont typeface="Wingdings" panose="05000000000000000000" pitchFamily="2" charset="2"/>
              <a:buChar char="Ø"/>
            </a:pPr>
            <a:endParaRPr kumimoji="0" lang="es-CL" sz="2000" b="1" i="0"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a:p>
            <a:pPr marL="342900" indent="-342900">
              <a:buFont typeface="Wingdings" panose="05000000000000000000" pitchFamily="2" charset="2"/>
              <a:buChar char="Ø"/>
            </a:pPr>
            <a:r>
              <a:rPr lang="es-CL" sz="2000" b="1" dirty="0">
                <a:solidFill>
                  <a:prstClr val="white"/>
                </a:solidFill>
                <a:latin typeface="Calibri" panose="020F0502020204030204" pitchFamily="34" charset="0"/>
                <a:ea typeface="+mj-ea"/>
                <a:cs typeface="Calibri" panose="020F0502020204030204" pitchFamily="34" charset="0"/>
              </a:rPr>
              <a:t>DEFINICIONES NUEVAS A INCORPORAR. </a:t>
            </a:r>
            <a:endParaRPr lang="es-CL"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0748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animal, exterior, pez, perro&#10;&#10;Descripción generada automáticamente">
            <a:extLst>
              <a:ext uri="{FF2B5EF4-FFF2-40B4-BE49-F238E27FC236}">
                <a16:creationId xmlns:a16="http://schemas.microsoft.com/office/drawing/2014/main" id="{20ACA5C5-FC20-CDD4-2BA5-ED37207C449D}"/>
              </a:ext>
            </a:extLst>
          </p:cNvPr>
          <p:cNvPicPr>
            <a:picLocks noChangeAspect="1"/>
          </p:cNvPicPr>
          <p:nvPr/>
        </p:nvPicPr>
        <p:blipFill>
          <a:blip r:embed="rId2"/>
          <a:stretch>
            <a:fillRect/>
          </a:stretch>
        </p:blipFill>
        <p:spPr>
          <a:xfrm>
            <a:off x="2783354" y="3214862"/>
            <a:ext cx="6625291" cy="3533488"/>
          </a:xfrm>
          <a:prstGeom prst="rect">
            <a:avLst/>
          </a:prstGeom>
        </p:spPr>
      </p:pic>
      <p:sp>
        <p:nvSpPr>
          <p:cNvPr id="3" name="Marcador de contenido 2">
            <a:extLst>
              <a:ext uri="{FF2B5EF4-FFF2-40B4-BE49-F238E27FC236}">
                <a16:creationId xmlns:a16="http://schemas.microsoft.com/office/drawing/2014/main" id="{6F6416ED-1106-8943-9B10-5CF138A00C7D}"/>
              </a:ext>
            </a:extLst>
          </p:cNvPr>
          <p:cNvSpPr>
            <a:spLocks noGrp="1"/>
          </p:cNvSpPr>
          <p:nvPr>
            <p:ph idx="1"/>
          </p:nvPr>
        </p:nvSpPr>
        <p:spPr>
          <a:xfrm>
            <a:off x="498083" y="1525524"/>
            <a:ext cx="10924422" cy="4351338"/>
          </a:xfrm>
        </p:spPr>
        <p:txBody>
          <a:bodyPr>
            <a:normAutofit/>
          </a:bodyPr>
          <a:lstStyle/>
          <a:p>
            <a:pPr marL="0" indent="0" algn="just">
              <a:buNone/>
            </a:pPr>
            <a:r>
              <a:rPr lang="es-CL" dirty="0">
                <a:effectLst/>
                <a:latin typeface="Calibri" panose="020F0502020204030204" pitchFamily="34" charset="0"/>
                <a:ea typeface="Calibri" panose="020F0502020204030204" pitchFamily="34" charset="0"/>
                <a:cs typeface="Calibri" panose="020F0502020204030204" pitchFamily="34" charset="0"/>
              </a:rPr>
              <a:t>EL SALMON CHINOOK (</a:t>
            </a:r>
            <a:r>
              <a:rPr lang="es-CL" i="1" dirty="0">
                <a:effectLst/>
                <a:latin typeface="Calibri" panose="020F0502020204030204" pitchFamily="34" charset="0"/>
                <a:ea typeface="Calibri" panose="020F0502020204030204" pitchFamily="34" charset="0"/>
                <a:cs typeface="Calibri" panose="020F0502020204030204" pitchFamily="34" charset="0"/>
              </a:rPr>
              <a:t>ONCORHYNCHUS TSHAWYTSCHA</a:t>
            </a:r>
            <a:r>
              <a:rPr lang="es-CL" dirty="0">
                <a:effectLst/>
                <a:latin typeface="Calibri" panose="020F0502020204030204" pitchFamily="34" charset="0"/>
                <a:ea typeface="Calibri" panose="020F0502020204030204" pitchFamily="34" charset="0"/>
                <a:cs typeface="Calibri" panose="020F0502020204030204" pitchFamily="34" charset="0"/>
              </a:rPr>
              <a:t>) ES UNA ESPECIE INTRODUCIDA EN CHILE, TIENE UN CICLO DE VIDA COMPLEJO, QUE DESOVA (Y LUEGO MUERE) EN AGUA DULCE, ESPECÍFICAMENTE, EN EL CURSO SUPERIOR DE LOS RÍOS, PERO SE ALIMENTA EN EL OCÉANO DEPREDANDO LA FAUNA NATIVA Y SE HA CONVERTIDO EN UNA GRAN OPORTUNIDAD PARA LOS PESCADORES ARTESANALES QUE CAPTURAN SIERRA, POR LO QUE SE SOLICITA SEA CONSIDERADO UNA PESQUERÍA Y SER PARTE DEL MANEJO MULTIESPECIFICO DE LA PESCA DE PEQUEÑA ESCALA ORIENTADA A LA SIERRA YA QUE ES ESPECIE ASOCIADA A ESTA EN ALGUNAS ÉPOCAS DEL AÑO. </a:t>
            </a:r>
          </a:p>
          <a:p>
            <a:pPr marL="0" indent="0" algn="just">
              <a:buNone/>
            </a:pPr>
            <a:r>
              <a:rPr lang="es-CL" b="1" dirty="0">
                <a:effectLst/>
                <a:latin typeface="Calibri" panose="020F0502020204030204" pitchFamily="34" charset="0"/>
                <a:ea typeface="Calibri" panose="020F0502020204030204" pitchFamily="34" charset="0"/>
                <a:cs typeface="Calibri" panose="020F0502020204030204" pitchFamily="34" charset="0"/>
              </a:rPr>
              <a:t>ESTE ES EL COMPROMISO N°4 DE LAS 20 MEDIDAS COMPROMETIDAS POR EL GOBIERNO PARA LA PESCA ARTESANAL</a:t>
            </a:r>
            <a:r>
              <a:rPr lang="es-CL" b="1" dirty="0">
                <a:effectLst/>
                <a:latin typeface="Calibri" panose="020F0502020204030204" pitchFamily="34" charset="0"/>
                <a:cs typeface="Calibri" panose="020F0502020204030204" pitchFamily="34" charset="0"/>
              </a:rPr>
              <a:t> </a:t>
            </a:r>
            <a:endParaRPr lang="es-CL" b="1" dirty="0">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87AB1A23-8556-4B3D-7E3A-FB9817E8A981}"/>
              </a:ext>
            </a:extLst>
          </p:cNvPr>
          <p:cNvSpPr txBox="1"/>
          <p:nvPr/>
        </p:nvSpPr>
        <p:spPr>
          <a:xfrm>
            <a:off x="552252" y="802453"/>
            <a:ext cx="10219545" cy="461665"/>
          </a:xfrm>
          <a:prstGeom prst="rect">
            <a:avLst/>
          </a:prstGeom>
          <a:noFill/>
        </p:spPr>
        <p:txBody>
          <a:bodyPr wrap="square">
            <a:spAutoFit/>
          </a:bodyPr>
          <a:lstStyle/>
          <a:p>
            <a:pPr marL="342900" indent="-342900">
              <a:buFont typeface="Wingdings" panose="05000000000000000000" pitchFamily="2" charset="2"/>
              <a:buChar char="Ø"/>
            </a:pPr>
            <a:r>
              <a:rPr kumimoji="0" lang="es-CL"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j-cs"/>
              </a:rPr>
              <a:t>DECLARAR AL SALMÓN CHINOOK COMO PESQUERÍA DE PEQUEÑA ESCALA</a:t>
            </a:r>
            <a:r>
              <a:rPr kumimoji="0" lang="es-CL" sz="2400" b="0" i="0" u="none" strike="noStrike" kern="1200" cap="none" spc="0" normalizeH="0" baseline="0" noProof="0" dirty="0">
                <a:ln>
                  <a:noFill/>
                </a:ln>
                <a:solidFill>
                  <a:prstClr val="white"/>
                </a:solidFill>
                <a:effectLst/>
                <a:uLnTx/>
                <a:uFillTx/>
                <a:latin typeface="Century Gothic" panose="020B0502020202020204"/>
                <a:ea typeface="+mj-ea"/>
                <a:cs typeface="+mj-cs"/>
              </a:rPr>
              <a:t> </a:t>
            </a:r>
            <a:endParaRPr lang="es-CL" dirty="0"/>
          </a:p>
        </p:txBody>
      </p:sp>
    </p:spTree>
    <p:extLst>
      <p:ext uri="{BB962C8B-B14F-4D97-AF65-F5344CB8AC3E}">
        <p14:creationId xmlns:p14="http://schemas.microsoft.com/office/powerpoint/2010/main" val="840200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5E471D-67D0-F242-BD46-DA249FA38511}"/>
              </a:ext>
            </a:extLst>
          </p:cNvPr>
          <p:cNvSpPr>
            <a:spLocks noGrp="1"/>
          </p:cNvSpPr>
          <p:nvPr>
            <p:ph idx="1"/>
          </p:nvPr>
        </p:nvSpPr>
        <p:spPr>
          <a:xfrm>
            <a:off x="434715" y="1439056"/>
            <a:ext cx="11362543" cy="5171607"/>
          </a:xfrm>
        </p:spPr>
        <p:txBody>
          <a:bodyPr>
            <a:normAutofit fontScale="55000" lnSpcReduction="20000"/>
          </a:bodyPr>
          <a:lstStyle/>
          <a:p>
            <a:pPr marL="0" indent="0">
              <a:buNone/>
            </a:pPr>
            <a:r>
              <a:rPr lang="es-CL" sz="3600" kern="1200" dirty="0">
                <a:effectLst/>
                <a:latin typeface="Calibri" panose="020F0502020204030204" pitchFamily="34" charset="0"/>
                <a:ea typeface="Times New Roman" panose="02020603050405020304" pitchFamily="18" charset="0"/>
                <a:cs typeface="Times New Roman" panose="02020603050405020304" pitchFamily="18" charset="0"/>
              </a:rPr>
              <a:t>1</a:t>
            </a:r>
            <a:r>
              <a:rPr lang="es-CL" sz="3600" kern="1200" dirty="0">
                <a:effectLst/>
                <a:latin typeface="Calibri" panose="020F0502020204030204" pitchFamily="34" charset="0"/>
                <a:ea typeface="Times New Roman" panose="02020603050405020304" pitchFamily="18" charset="0"/>
                <a:cs typeface="Calibri" panose="020F0502020204030204" pitchFamily="34" charset="0"/>
              </a:rPr>
              <a:t>.- LOS PESCADORES ARTESANALES PROPIAMENTE TAL DEBEN PODER TRABAJAR EN TODO EL LITORAL, COMO CUALQUIER CIUDADADNO EN BUSCA DE SU SUSTENTO PARA SU HOGAR, SE DEBE TERMINAR CON ESTA ABERRACION ILEGITIMA DE PROHIBICION DEL DERECHO AL TRABAJO.</a:t>
            </a:r>
          </a:p>
          <a:p>
            <a:pPr marL="0" indent="0">
              <a:buNone/>
            </a:pPr>
            <a:endParaRPr lang="es-CL" sz="18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s-CL" sz="3600" kern="1200" dirty="0">
                <a:effectLst/>
                <a:latin typeface="Calibri" panose="020F0502020204030204" pitchFamily="34" charset="0"/>
                <a:ea typeface="Times New Roman" panose="02020603050405020304" pitchFamily="18" charset="0"/>
                <a:cs typeface="Calibri" panose="020F0502020204030204" pitchFamily="34" charset="0"/>
              </a:rPr>
              <a:t>2.- SIN EMBARGO, CREEMOS QUE SE DEBE MANTENER LA INSCRIPCION DE ORIGEN DE LOS TRIPULANTES, (EL PROYECTO DE LEY DEBE DECIRLO PARA QUE NO QUEDEN DUDAS).</a:t>
            </a:r>
          </a:p>
          <a:p>
            <a:pPr marL="0" indent="0">
              <a:buNone/>
            </a:pPr>
            <a:endParaRPr lang="es-CL" sz="18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s-CL" sz="3600" kern="1200" dirty="0">
                <a:effectLst/>
                <a:latin typeface="Calibri" panose="020F0502020204030204" pitchFamily="34" charset="0"/>
                <a:ea typeface="Times New Roman" panose="02020603050405020304" pitchFamily="18" charset="0"/>
                <a:cs typeface="Calibri" panose="020F0502020204030204" pitchFamily="34" charset="0"/>
              </a:rPr>
              <a:t>3.- SE DEBE MANTENER LA RESIDENCIA EFECTIVA DURANTE 3 AÑOS EN UNA REGION, PARA INGRESAR Y PERMANECER EN EL RPA. </a:t>
            </a:r>
          </a:p>
          <a:p>
            <a:pPr marL="0" indent="0">
              <a:buNone/>
            </a:pPr>
            <a:endParaRPr lang="es-CL" sz="18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s-CL" sz="3600" kern="1200" dirty="0">
                <a:effectLst/>
                <a:latin typeface="Calibri" panose="020F0502020204030204" pitchFamily="34" charset="0"/>
                <a:ea typeface="Times New Roman" panose="02020603050405020304" pitchFamily="18" charset="0"/>
                <a:cs typeface="Calibri" panose="020F0502020204030204" pitchFamily="34" charset="0"/>
              </a:rPr>
              <a:t>4.- </a:t>
            </a:r>
            <a:r>
              <a:rPr lang="es-CL" sz="3600" dirty="0">
                <a:effectLst/>
                <a:latin typeface="Calibri" panose="020F0502020204030204" pitchFamily="34" charset="0"/>
                <a:ea typeface="Calibri" panose="020F0502020204030204" pitchFamily="34" charset="0"/>
                <a:cs typeface="Calibri" panose="020F0502020204030204" pitchFamily="34" charset="0"/>
              </a:rPr>
              <a:t>SE DEBE AGREGAR EN SU INSCRIPCIÓN DEL RPA EN EL </a:t>
            </a:r>
            <a:r>
              <a:rPr lang="es-CL" sz="3600" b="1" dirty="0">
                <a:effectLst/>
                <a:latin typeface="Calibri" panose="020F0502020204030204" pitchFamily="34" charset="0"/>
                <a:ea typeface="Calibri" panose="020F0502020204030204" pitchFamily="34" charset="0"/>
                <a:cs typeface="Calibri" panose="020F0502020204030204" pitchFamily="34" charset="0"/>
              </a:rPr>
              <a:t>MÉTODO DE CAPTURA</a:t>
            </a:r>
            <a:r>
              <a:rPr lang="es-CL" sz="3600" dirty="0">
                <a:effectLst/>
                <a:latin typeface="Calibri" panose="020F0502020204030204" pitchFamily="34" charset="0"/>
                <a:ea typeface="Calibri" panose="020F0502020204030204" pitchFamily="34" charset="0"/>
                <a:cs typeface="Calibri" panose="020F0502020204030204" pitchFamily="34" charset="0"/>
              </a:rPr>
              <a:t> </a:t>
            </a:r>
            <a:r>
              <a:rPr lang="es-CL" sz="3600" b="1" dirty="0">
                <a:effectLst/>
                <a:latin typeface="Calibri" panose="020F0502020204030204" pitchFamily="34" charset="0"/>
                <a:ea typeface="Calibri" panose="020F0502020204030204" pitchFamily="34" charset="0"/>
                <a:cs typeface="Calibri" panose="020F0502020204030204" pitchFamily="34" charset="0"/>
              </a:rPr>
              <a:t>(SEGÚN LO AUTORIZADO A LA EMBARCACION)</a:t>
            </a:r>
            <a:r>
              <a:rPr lang="es-CL" sz="3600" dirty="0">
                <a:effectLst/>
                <a:latin typeface="Calibri" panose="020F0502020204030204" pitchFamily="34" charset="0"/>
                <a:ea typeface="Calibri" panose="020F0502020204030204" pitchFamily="34" charset="0"/>
                <a:cs typeface="Calibri" panose="020F0502020204030204" pitchFamily="34" charset="0"/>
              </a:rPr>
              <a:t>, Y EN LAS </a:t>
            </a:r>
            <a:r>
              <a:rPr lang="es-CL" sz="3600" b="1" dirty="0">
                <a:effectLst/>
                <a:latin typeface="Calibri" panose="020F0502020204030204" pitchFamily="34" charset="0"/>
                <a:ea typeface="Calibri" panose="020F0502020204030204" pitchFamily="34" charset="0"/>
                <a:cs typeface="Calibri" panose="020F0502020204030204" pitchFamily="34" charset="0"/>
              </a:rPr>
              <a:t>ESPECIES</a:t>
            </a:r>
            <a:r>
              <a:rPr lang="es-CL" sz="3600" dirty="0">
                <a:effectLst/>
                <a:latin typeface="Calibri" panose="020F0502020204030204" pitchFamily="34" charset="0"/>
                <a:ea typeface="Calibri" panose="020F0502020204030204" pitchFamily="34" charset="0"/>
                <a:cs typeface="Calibri" panose="020F0502020204030204" pitchFamily="34" charset="0"/>
              </a:rPr>
              <a:t> AGREGAR </a:t>
            </a:r>
            <a:r>
              <a:rPr lang="es-CL" sz="3600" b="1" dirty="0">
                <a:effectLst/>
                <a:latin typeface="Calibri" panose="020F0502020204030204" pitchFamily="34" charset="0"/>
                <a:ea typeface="Calibri" panose="020F0502020204030204" pitchFamily="34" charset="0"/>
                <a:cs typeface="Calibri" panose="020F0502020204030204" pitchFamily="34" charset="0"/>
              </a:rPr>
              <a:t>(SEGÚN LO AUTORIZADO A LA EMBARCACIÓN)</a:t>
            </a:r>
            <a:r>
              <a:rPr lang="es-CL" sz="3600" dirty="0">
                <a:effectLst/>
                <a:latin typeface="Calibri" panose="020F0502020204030204" pitchFamily="34" charset="0"/>
                <a:ea typeface="Calibri" panose="020F0502020204030204" pitchFamily="34" charset="0"/>
                <a:cs typeface="Calibri" panose="020F0502020204030204" pitchFamily="34" charset="0"/>
              </a:rPr>
              <a:t>.</a:t>
            </a:r>
          </a:p>
          <a:p>
            <a:pPr marL="0" indent="0" algn="l">
              <a:buNone/>
            </a:pPr>
            <a:endParaRPr lang="es-ES" sz="1800" b="0" i="0" dirty="0">
              <a:effectLst/>
              <a:latin typeface="Calibri" panose="020F0502020204030204" pitchFamily="34" charset="0"/>
              <a:cs typeface="Calibri" panose="020F0502020204030204" pitchFamily="34" charset="0"/>
            </a:endParaRPr>
          </a:p>
          <a:p>
            <a:pPr marL="0" indent="0" algn="l">
              <a:buNone/>
            </a:pPr>
            <a:r>
              <a:rPr lang="es-ES" sz="3600" b="1" i="0" dirty="0">
                <a:effectLst/>
                <a:latin typeface="Calibri" panose="020F0502020204030204" pitchFamily="34" charset="0"/>
                <a:cs typeface="Calibri" panose="020F0502020204030204" pitchFamily="34" charset="0"/>
              </a:rPr>
              <a:t>MEDIDA 5.- </a:t>
            </a:r>
            <a:r>
              <a:rPr lang="es-ES" sz="3600" b="0" i="0" dirty="0">
                <a:effectLst/>
                <a:latin typeface="Calibri" panose="020F0502020204030204" pitchFamily="34" charset="0"/>
                <a:cs typeface="Calibri" panose="020F0502020204030204" pitchFamily="34" charset="0"/>
              </a:rPr>
              <a:t>PRESENTAR PROYECTO DE LEY QUE AUTORICE LA MOVILIDAD INTERREGIONAL DE LOS PESCADORES ARTESANALES PROPIAMENTE TALES, CON UN ENFOQUE TERRITORIAL QUE PERMITA LA ADECUADA PARTICIPACIÓN DE LAS TRIPULACIONES DE ORIGEN LOCAL.</a:t>
            </a:r>
          </a:p>
          <a:p>
            <a:pPr marL="0" indent="0">
              <a:buNone/>
            </a:pPr>
            <a:endParaRPr lang="es-CL" dirty="0"/>
          </a:p>
        </p:txBody>
      </p:sp>
      <p:sp>
        <p:nvSpPr>
          <p:cNvPr id="4" name="CuadroTexto 3">
            <a:extLst>
              <a:ext uri="{FF2B5EF4-FFF2-40B4-BE49-F238E27FC236}">
                <a16:creationId xmlns:a16="http://schemas.microsoft.com/office/drawing/2014/main" id="{24C9A05B-327A-B74F-BD87-915D8230A5E6}"/>
              </a:ext>
            </a:extLst>
          </p:cNvPr>
          <p:cNvSpPr txBox="1"/>
          <p:nvPr/>
        </p:nvSpPr>
        <p:spPr>
          <a:xfrm>
            <a:off x="627908" y="426204"/>
            <a:ext cx="10105900" cy="830997"/>
          </a:xfrm>
          <a:prstGeom prst="rect">
            <a:avLst/>
          </a:prstGeom>
          <a:noFill/>
        </p:spPr>
        <p:txBody>
          <a:bodyPr wrap="square">
            <a:spAutoFit/>
          </a:bodyPr>
          <a:lstStyle/>
          <a:p>
            <a:pPr marL="342900" lvl="0" indent="-342900" algn="just">
              <a:buSzPts val="1400"/>
              <a:buFont typeface="Wingdings" panose="05000000000000000000" pitchFamily="2" charset="2"/>
              <a:buChar char="Ø"/>
            </a:pPr>
            <a:r>
              <a:rPr lang="es-CL" sz="2400" b="1" dirty="0">
                <a:effectLst/>
                <a:latin typeface="Calibri" panose="020F0502020204030204" pitchFamily="34" charset="0"/>
                <a:ea typeface="Calibri" panose="020F0502020204030204" pitchFamily="34" charset="0"/>
                <a:cs typeface="Calibri" panose="020F0502020204030204" pitchFamily="34" charset="0"/>
              </a:rPr>
              <a:t> </a:t>
            </a:r>
            <a:r>
              <a:rPr lang="es-CL" sz="2400" b="1" u="sng" dirty="0">
                <a:effectLst/>
                <a:latin typeface="Calibri" panose="020F0502020204030204" pitchFamily="34" charset="0"/>
                <a:ea typeface="Calibri" panose="020F0502020204030204" pitchFamily="34" charset="0"/>
                <a:cs typeface="Calibri" panose="020F0502020204030204" pitchFamily="34" charset="0"/>
              </a:rPr>
              <a:t>DESPLAZAMIENTO DE LOS PESCADORES ARTESANALES PROPIAMENTE TAL (TRIPULANTES Y PATRONES)</a:t>
            </a:r>
            <a:endParaRPr lang="es-CL" sz="2400" u="sng"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7388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233455-2C40-67AD-7F51-0FA068478463}"/>
              </a:ext>
            </a:extLst>
          </p:cNvPr>
          <p:cNvSpPr txBox="1"/>
          <p:nvPr/>
        </p:nvSpPr>
        <p:spPr>
          <a:xfrm>
            <a:off x="1172981" y="131060"/>
            <a:ext cx="5467662" cy="470000"/>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es-CL" sz="24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AREA MARINA COSTERA PROTEGIDA</a:t>
            </a:r>
            <a:r>
              <a:rPr lang="es-CL"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A853D3A3-1AC8-F5AB-06DF-CE99EFD48BDB}"/>
              </a:ext>
            </a:extLst>
          </p:cNvPr>
          <p:cNvSpPr txBox="1"/>
          <p:nvPr/>
        </p:nvSpPr>
        <p:spPr>
          <a:xfrm>
            <a:off x="524656" y="585655"/>
            <a:ext cx="11227633" cy="6309420"/>
          </a:xfrm>
          <a:prstGeom prst="rect">
            <a:avLst/>
          </a:prstGeom>
          <a:noFill/>
        </p:spPr>
        <p:txBody>
          <a:bodyPr wrap="square">
            <a:spAutoFit/>
          </a:bodyPr>
          <a:lstStyle/>
          <a:p>
            <a:pPr algn="just"/>
            <a:r>
              <a:rPr lang="es-ES" dirty="0">
                <a:latin typeface="Calibri  "/>
                <a:cs typeface="Calibri" panose="020F0502020204030204" pitchFamily="34" charset="0"/>
              </a:rPr>
              <a:t>POR UNA PARTE, ESTÁ EN 2° TRAMITE CONSTITUCIONAL EL </a:t>
            </a:r>
            <a:r>
              <a:rPr lang="es-ES" b="1" i="0" u="none" strike="noStrike" baseline="0" dirty="0">
                <a:effectLst>
                  <a:outerShdw blurRad="38100" dist="38100" dir="2700000" algn="tl">
                    <a:srgbClr val="000000">
                      <a:alpha val="43137"/>
                    </a:srgbClr>
                  </a:outerShdw>
                </a:effectLst>
                <a:latin typeface="Calibri  "/>
                <a:cs typeface="Calibri" panose="020F0502020204030204" pitchFamily="34" charset="0"/>
              </a:rPr>
              <a:t>PROYECTO DE LEY QUE CREA EL SERVICIO DE BIODIVERSIDAD Y ÁREAS PROTEGIDAS Y EL </a:t>
            </a:r>
            <a:r>
              <a:rPr lang="pt-BR" b="1" i="0" u="none" strike="noStrike" baseline="0" dirty="0">
                <a:effectLst>
                  <a:outerShdw blurRad="38100" dist="38100" dir="2700000" algn="tl">
                    <a:srgbClr val="000000">
                      <a:alpha val="43137"/>
                    </a:srgbClr>
                  </a:outerShdw>
                </a:effectLst>
                <a:latin typeface="Calibri  "/>
                <a:cs typeface="Calibri" panose="020F0502020204030204" pitchFamily="34" charset="0"/>
              </a:rPr>
              <a:t>SISTEMA NACIONAL DE ÁREAS PROTEGIDAS (BOLETÍN N° 9404-12)</a:t>
            </a:r>
          </a:p>
          <a:p>
            <a:pPr algn="just"/>
            <a:endParaRPr lang="pt-BR" sz="1400" dirty="0">
              <a:latin typeface="Calibri  "/>
              <a:cs typeface="Calibri" panose="020F0502020204030204" pitchFamily="34" charset="0"/>
            </a:endParaRPr>
          </a:p>
          <a:p>
            <a:pPr algn="just"/>
            <a:r>
              <a:rPr lang="es-ES" dirty="0">
                <a:effectLst/>
                <a:latin typeface="Calibri  "/>
                <a:ea typeface="Calibri" panose="020F0502020204030204" pitchFamily="34" charset="0"/>
                <a:cs typeface="Calibri" panose="020F0502020204030204" pitchFamily="34" charset="0"/>
              </a:rPr>
              <a:t>ACTUALMENTE LAS ÁREAS PROTEGIDAS EN EL ÁMBITO MARINO ESTÁN CONSTITUIDAS POR DOS PARQUES MARINOS, CINCO RESERVAS MARINAS Y SEIS ÁREAS MARINAS Y COSTERAS PROTEGIDAS, QUE SON ADMINISTRADAS POR LA SUBSECRETARÍA DE PESCA Y ACUICULTURA Y LA SUBSECRETARÍA PARA LAS FUERZAS ARMADAS, SIN COORDINACIÓN PROGRAMÁTICA NI PRESUPUESTARIA CON EL SNASPE.</a:t>
            </a:r>
          </a:p>
          <a:p>
            <a:pPr algn="just"/>
            <a:endParaRPr lang="es-ES" sz="1000" dirty="0">
              <a:effectLst>
                <a:outerShdw blurRad="38100" dist="38100" dir="2700000" algn="tl">
                  <a:srgbClr val="000000">
                    <a:alpha val="43137"/>
                  </a:srgbClr>
                </a:outerShdw>
              </a:effectLst>
              <a:latin typeface="Calibri  "/>
              <a:ea typeface="Times New Roman" panose="02020603050405020304" pitchFamily="18" charset="0"/>
              <a:cs typeface="Arial" panose="020B0604020202020204" pitchFamily="34" charset="0"/>
            </a:endParaRPr>
          </a:p>
          <a:p>
            <a:pPr algn="just"/>
            <a:r>
              <a:rPr lang="es-ES" b="1" i="1" dirty="0">
                <a:effectLst>
                  <a:outerShdw blurRad="38100" dist="38100" dir="2700000" algn="tl">
                    <a:srgbClr val="000000">
                      <a:alpha val="43137"/>
                    </a:srgbClr>
                  </a:outerShdw>
                </a:effectLst>
                <a:latin typeface="Calibri  "/>
                <a:ea typeface="Times New Roman" panose="02020603050405020304" pitchFamily="18" charset="0"/>
                <a:cs typeface="Calibri" panose="020F0502020204030204" pitchFamily="34" charset="0"/>
              </a:rPr>
              <a:t>Artículo 61.- Reserva Marina</a:t>
            </a:r>
            <a:r>
              <a:rPr lang="es-ES" b="1" i="1" dirty="0">
                <a:effectLst/>
                <a:latin typeface="Calibri  "/>
                <a:ea typeface="Times New Roman" panose="02020603050405020304" pitchFamily="18" charset="0"/>
                <a:cs typeface="Calibri" panose="020F0502020204030204" pitchFamily="34" charset="0"/>
              </a:rPr>
              <a:t>. </a:t>
            </a:r>
            <a:r>
              <a:rPr lang="es-ES" i="1" dirty="0">
                <a:effectLst/>
                <a:latin typeface="Calibri  "/>
                <a:ea typeface="Times New Roman" panose="02020603050405020304" pitchFamily="18" charset="0"/>
                <a:cs typeface="Calibri" panose="020F0502020204030204" pitchFamily="34" charset="0"/>
              </a:rPr>
              <a:t>Denominase Reserva Marina un área en la que existen comunidades biológicas, especies y hábitats relevantes para la conservación de la biodiversidad local, regional o nacional.</a:t>
            </a:r>
            <a:r>
              <a:rPr lang="es-E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s-ES" sz="1800" i="1" dirty="0">
                <a:effectLst/>
                <a:latin typeface="Calibri" panose="020F0502020204030204" pitchFamily="34" charset="0"/>
                <a:ea typeface="Times New Roman" panose="02020603050405020304" pitchFamily="18" charset="0"/>
                <a:cs typeface="Calibri" panose="020F0502020204030204" pitchFamily="34" charset="0"/>
              </a:rPr>
              <a:t>En esta área podrán desarrollarse actividades de uso sustentable por parte de las comunidades locales, siempre que no pongan en riesgo los servicios ecosistémicos que esta área provee.</a:t>
            </a:r>
            <a:endParaRPr lang="en-US" i="1"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s-ES" sz="1000" b="1" i="1" dirty="0">
              <a:latin typeface="Calibri  "/>
              <a:ea typeface="Times New Roman" panose="02020603050405020304" pitchFamily="18" charset="0"/>
              <a:cs typeface="Calibri" panose="020F0502020204030204" pitchFamily="34" charset="0"/>
            </a:endParaRPr>
          </a:p>
          <a:p>
            <a:pPr algn="just"/>
            <a:r>
              <a:rPr lang="es-ES" b="1" i="1" dirty="0">
                <a:effectLst/>
                <a:latin typeface="Calibri  "/>
                <a:ea typeface="Times New Roman" panose="02020603050405020304" pitchFamily="18" charset="0"/>
                <a:cs typeface="Calibri" panose="020F0502020204030204" pitchFamily="34" charset="0"/>
              </a:rPr>
              <a:t>artículo 64.- </a:t>
            </a:r>
            <a:r>
              <a:rPr lang="es-ES" b="1" i="1" dirty="0">
                <a:effectLst>
                  <a:outerShdw blurRad="38100" dist="38100" dir="2700000" algn="tl">
                    <a:srgbClr val="000000">
                      <a:alpha val="43137"/>
                    </a:srgbClr>
                  </a:outerShdw>
                </a:effectLst>
                <a:latin typeface="Calibri  "/>
                <a:ea typeface="Times New Roman" panose="02020603050405020304" pitchFamily="18" charset="0"/>
                <a:cs typeface="Calibri" panose="020F0502020204030204" pitchFamily="34" charset="0"/>
              </a:rPr>
              <a:t>área marina costera protegida de múltiples usos</a:t>
            </a:r>
            <a:r>
              <a:rPr lang="es-ES" i="1" dirty="0">
                <a:effectLst/>
                <a:latin typeface="Calibri  "/>
                <a:ea typeface="Times New Roman" panose="02020603050405020304" pitchFamily="18" charset="0"/>
                <a:cs typeface="Calibri" panose="020F0502020204030204" pitchFamily="34" charset="0"/>
              </a:rPr>
              <a:t>. denominase área marina costera protegida de múltiples usos un área marina costera en la que existen especies, hábitats, ecosistemas o condiciones naturales y paisajísticas, asociadas a valores culturales o al uso tradicional y sustentable de los servicios ecosistémicos. </a:t>
            </a:r>
            <a:endParaRPr lang="en-US" i="1" dirty="0">
              <a:effectLst/>
              <a:latin typeface="Calibri  "/>
              <a:ea typeface="Times New Roman" panose="02020603050405020304" pitchFamily="18" charset="0"/>
              <a:cs typeface="Calibri" panose="020F0502020204030204" pitchFamily="34" charset="0"/>
            </a:endParaRPr>
          </a:p>
          <a:p>
            <a:pPr algn="just"/>
            <a:endParaRPr lang="es-ES" sz="1000" i="1" dirty="0">
              <a:effectLst/>
              <a:latin typeface="Calibri  "/>
              <a:ea typeface="Calibri" panose="020F0502020204030204" pitchFamily="34" charset="0"/>
              <a:cs typeface="Calibri" panose="020F0502020204030204" pitchFamily="34" charset="0"/>
            </a:endParaRPr>
          </a:p>
          <a:p>
            <a:pPr algn="just"/>
            <a:r>
              <a:rPr lang="es-ES" b="1" i="1" u="none" strike="noStrike" baseline="0" dirty="0">
                <a:effectLst>
                  <a:outerShdw blurRad="38100" dist="38100" dir="2700000" algn="tl">
                    <a:srgbClr val="000000">
                      <a:alpha val="43137"/>
                    </a:srgbClr>
                  </a:outerShdw>
                </a:effectLst>
                <a:latin typeface="Calibri  "/>
                <a:cs typeface="Calibri" panose="020F0502020204030204" pitchFamily="34" charset="0"/>
              </a:rPr>
              <a:t>articulo 109.- integración de las áreas protegidas</a:t>
            </a:r>
            <a:r>
              <a:rPr lang="es-ES" i="1" u="none" strike="noStrike" baseline="0" dirty="0">
                <a:latin typeface="Calibri  "/>
                <a:cs typeface="Calibri" panose="020F0502020204030204" pitchFamily="34" charset="0"/>
              </a:rPr>
              <a:t>. formarán parte de las áreas protegidas, las porciones de  </a:t>
            </a:r>
            <a:r>
              <a:rPr lang="es-CL" i="1" u="none" strike="noStrike" baseline="0" dirty="0">
                <a:latin typeface="Calibri  "/>
                <a:cs typeface="Calibri" panose="020F0502020204030204" pitchFamily="34" charset="0"/>
              </a:rPr>
              <a:t>mar, terrenos de playa, playas de mar, glaciares, embalses, ríos o tramos de estos, lagos, </a:t>
            </a:r>
            <a:r>
              <a:rPr lang="es-ES" i="1" u="none" strike="noStrike" baseline="0" dirty="0">
                <a:latin typeface="Calibri  "/>
                <a:cs typeface="Calibri" panose="020F0502020204030204" pitchFamily="34" charset="0"/>
              </a:rPr>
              <a:t>lagunas, estuarios, y otros humedales situados dentro de su perímetro.</a:t>
            </a:r>
            <a:endParaRPr lang="es-ES" i="1" dirty="0">
              <a:effectLst/>
              <a:latin typeface="Calibri  "/>
              <a:ea typeface="Calibri" panose="020F0502020204030204" pitchFamily="34" charset="0"/>
              <a:cs typeface="Calibri" panose="020F0502020204030204" pitchFamily="34" charset="0"/>
            </a:endParaRPr>
          </a:p>
          <a:p>
            <a:pPr algn="just"/>
            <a:endParaRPr lang="pt-BR" sz="1000" i="0" u="none" strike="noStrike" baseline="0" dirty="0">
              <a:latin typeface="Calibri  "/>
              <a:cs typeface="Calibri" panose="020F0502020204030204" pitchFamily="34" charset="0"/>
            </a:endParaRPr>
          </a:p>
          <a:p>
            <a:pPr algn="just"/>
            <a:r>
              <a:rPr lang="es-ES" b="0" i="0" u="none" strike="noStrike" baseline="0" dirty="0">
                <a:latin typeface="Calibri  "/>
                <a:cs typeface="Calibri" panose="020F0502020204030204" pitchFamily="34" charset="0"/>
              </a:rPr>
              <a:t>D) SE MODIFICA LA LEY GENERAL DE </a:t>
            </a:r>
            <a:r>
              <a:rPr lang="es-ES" i="0" u="none" strike="noStrike" baseline="0" dirty="0">
                <a:latin typeface="Calibri  "/>
                <a:cs typeface="Calibri" panose="020F0502020204030204" pitchFamily="34" charset="0"/>
              </a:rPr>
              <a:t>PESCA</a:t>
            </a:r>
            <a:r>
              <a:rPr lang="es-ES" b="1" i="0" u="none" strike="noStrike" baseline="0" dirty="0">
                <a:latin typeface="Calibri  "/>
                <a:cs typeface="Calibri" panose="020F0502020204030204" pitchFamily="34" charset="0"/>
              </a:rPr>
              <a:t> </a:t>
            </a:r>
            <a:r>
              <a:rPr lang="es-ES" b="0" i="0" u="none" strike="noStrike" baseline="0" dirty="0">
                <a:latin typeface="Calibri  "/>
                <a:cs typeface="Calibri" panose="020F0502020204030204" pitchFamily="34" charset="0"/>
              </a:rPr>
              <a:t>Y ACUICULTURA DE LA SIGUIENTE FORMA:</a:t>
            </a:r>
          </a:p>
          <a:p>
            <a:pPr marL="285750" indent="-285750" algn="just">
              <a:buFont typeface="Wingdings" panose="05000000000000000000" pitchFamily="2" charset="2"/>
              <a:buChar char="§"/>
            </a:pPr>
            <a:r>
              <a:rPr lang="es-ES" b="0" i="0" u="none" strike="noStrike" baseline="0" dirty="0">
                <a:latin typeface="Calibri  "/>
                <a:cs typeface="Calibri" panose="020F0502020204030204" pitchFamily="34" charset="0"/>
              </a:rPr>
              <a:t>Se modifica el nombre de la </a:t>
            </a:r>
            <a:r>
              <a:rPr lang="es-ES" b="1" i="0" u="none" strike="noStrike" baseline="0" dirty="0">
                <a:latin typeface="Calibri  "/>
                <a:cs typeface="Calibri" panose="020F0502020204030204" pitchFamily="34" charset="0"/>
              </a:rPr>
              <a:t>reserva marina</a:t>
            </a:r>
            <a:r>
              <a:rPr lang="es-ES" b="0" i="0" u="none" strike="noStrike" baseline="0" dirty="0">
                <a:latin typeface="Calibri  "/>
                <a:cs typeface="Calibri" panose="020F0502020204030204" pitchFamily="34" charset="0"/>
              </a:rPr>
              <a:t> por “</a:t>
            </a:r>
            <a:r>
              <a:rPr lang="es-ES" b="1" i="0" u="none" strike="noStrike" baseline="0" dirty="0">
                <a:latin typeface="Calibri  "/>
                <a:cs typeface="Calibri" panose="020F0502020204030204" pitchFamily="34" charset="0"/>
              </a:rPr>
              <a:t>reserva de interés pesquero”</a:t>
            </a:r>
            <a:r>
              <a:rPr lang="es-ES" b="0" i="0" u="none" strike="noStrike" baseline="0" dirty="0">
                <a:latin typeface="Calibri  "/>
                <a:cs typeface="Calibri" panose="020F0502020204030204" pitchFamily="34" charset="0"/>
              </a:rPr>
              <a:t>, atendiendo a su definición con fines productivos. la reserva de interés pesquero queda bajo la tuición de </a:t>
            </a:r>
            <a:r>
              <a:rPr lang="es-ES" b="1" i="0" u="none" strike="noStrike" baseline="0" dirty="0">
                <a:latin typeface="Calibri  "/>
                <a:cs typeface="Calibri" panose="020F0502020204030204" pitchFamily="34" charset="0"/>
              </a:rPr>
              <a:t>Sernapesca.</a:t>
            </a:r>
            <a:endParaRPr lang="es-ES" b="0" i="0" u="none" strike="noStrike" baseline="0" dirty="0">
              <a:latin typeface="Calibri  "/>
              <a:cs typeface="Calibri" panose="020F0502020204030204" pitchFamily="34" charset="0"/>
            </a:endParaRPr>
          </a:p>
        </p:txBody>
      </p:sp>
    </p:spTree>
    <p:extLst>
      <p:ext uri="{BB962C8B-B14F-4D97-AF65-F5344CB8AC3E}">
        <p14:creationId xmlns:p14="http://schemas.microsoft.com/office/powerpoint/2010/main" val="234327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A8C7A56-67E7-FBC1-3B0D-7947ECED8E48}"/>
              </a:ext>
            </a:extLst>
          </p:cNvPr>
          <p:cNvSpPr txBox="1"/>
          <p:nvPr/>
        </p:nvSpPr>
        <p:spPr>
          <a:xfrm>
            <a:off x="1394085" y="712551"/>
            <a:ext cx="8694295" cy="5217454"/>
          </a:xfrm>
          <a:prstGeom prst="rect">
            <a:avLst/>
          </a:prstGeom>
          <a:noFill/>
        </p:spPr>
        <p:txBody>
          <a:bodyPr wrap="square" rtlCol="0">
            <a:spAutoFit/>
          </a:bodyPr>
          <a:lstStyle/>
          <a:p>
            <a:r>
              <a:rPr lang="es-CL" sz="3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MATERIAS</a:t>
            </a:r>
          </a:p>
          <a:p>
            <a:endParaRPr lang="es-CL"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150000"/>
              </a:lnSpc>
            </a:pPr>
            <a:r>
              <a:rPr lang="es-CL"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DEMANDAS SOCIALES. </a:t>
            </a:r>
          </a:p>
          <a:p>
            <a:pPr>
              <a:lnSpc>
                <a:spcPct val="150000"/>
              </a:lnSpc>
            </a:pPr>
            <a:r>
              <a:rPr lang="es-CL"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MEJORA DE CONTENIDOS. </a:t>
            </a:r>
          </a:p>
          <a:p>
            <a:pPr>
              <a:lnSpc>
                <a:spcPct val="150000"/>
              </a:lnSpc>
            </a:pPr>
            <a:r>
              <a:rPr lang="es-CL"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CONTENIDOS NUEVOS.</a:t>
            </a:r>
          </a:p>
          <a:p>
            <a:pPr>
              <a:lnSpc>
                <a:spcPct val="150000"/>
              </a:lnSpc>
            </a:pPr>
            <a:r>
              <a:rPr lang="es-CL"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DOLORES DE LA REGION.</a:t>
            </a:r>
          </a:p>
          <a:p>
            <a:pPr>
              <a:lnSpc>
                <a:spcPct val="150000"/>
              </a:lnSpc>
            </a:pPr>
            <a:r>
              <a:rPr lang="es-CL"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FOMENTO PRODUCTIVO</a:t>
            </a:r>
          </a:p>
          <a:p>
            <a:pPr>
              <a:lnSpc>
                <a:spcPct val="150000"/>
              </a:lnSpc>
            </a:pPr>
            <a:r>
              <a:rPr lang="es-CL"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OTROS</a:t>
            </a:r>
          </a:p>
        </p:txBody>
      </p:sp>
    </p:spTree>
    <p:extLst>
      <p:ext uri="{BB962C8B-B14F-4D97-AF65-F5344CB8AC3E}">
        <p14:creationId xmlns:p14="http://schemas.microsoft.com/office/powerpoint/2010/main" val="2970389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853D3A3-1AC8-F5AB-06DF-CE99EFD48BDB}"/>
              </a:ext>
            </a:extLst>
          </p:cNvPr>
          <p:cNvSpPr txBox="1"/>
          <p:nvPr/>
        </p:nvSpPr>
        <p:spPr>
          <a:xfrm>
            <a:off x="479685" y="484792"/>
            <a:ext cx="11032761" cy="5878532"/>
          </a:xfrm>
          <a:prstGeom prst="rect">
            <a:avLst/>
          </a:prstGeom>
          <a:noFill/>
        </p:spPr>
        <p:txBody>
          <a:bodyPr wrap="square">
            <a:spAutoFit/>
          </a:bodyPr>
          <a:lstStyle/>
          <a:p>
            <a:pPr algn="just"/>
            <a:r>
              <a:rPr lang="es-CL" sz="2000" dirty="0">
                <a:effectLst/>
                <a:latin typeface="Calibri" panose="020F0502020204030204" pitchFamily="34" charset="0"/>
                <a:ea typeface="Calibri" panose="020F0502020204030204" pitchFamily="34" charset="0"/>
                <a:cs typeface="Times New Roman" panose="02020603050405020304" pitchFamily="18" charset="0"/>
              </a:rPr>
              <a:t>POR </a:t>
            </a:r>
            <a:r>
              <a:rPr lang="es-CL" sz="2000" dirty="0">
                <a:latin typeface="Calibri" panose="020F0502020204030204" pitchFamily="34" charset="0"/>
                <a:ea typeface="Calibri" panose="020F0502020204030204" pitchFamily="34" charset="0"/>
                <a:cs typeface="Times New Roman" panose="02020603050405020304" pitchFamily="18" charset="0"/>
              </a:rPr>
              <a:t>OTRA </a:t>
            </a:r>
            <a:r>
              <a:rPr lang="es-CL" sz="2000" dirty="0">
                <a:effectLst/>
                <a:latin typeface="Calibri" panose="020F0502020204030204" pitchFamily="34" charset="0"/>
                <a:ea typeface="Calibri" panose="020F0502020204030204" pitchFamily="34" charset="0"/>
                <a:cs typeface="Times New Roman" panose="02020603050405020304" pitchFamily="18" charset="0"/>
              </a:rPr>
              <a:t>PARTE, LA FAO HA DEFINIDO EL CONCEPTO DE ÁREA MARINA PROTEGIDA (AMP) COMO: </a:t>
            </a:r>
            <a:r>
              <a:rPr lang="es-CL" sz="2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“TODA ÁREA GEOGRÁFICA MARINA QUE, CON EL PROPÓSITO DE CONSERVAR LA BIODIVERSIDAD O PARA LLEVAR A CABO LA ORDENACIÓN PESQUERA, ES OBJETO DE UN NIVEL DE PROTECCIÓN MAYOR QUE LAS AGUAS QUE LA CIRCUNDAN</a:t>
            </a:r>
            <a:r>
              <a:rPr lang="es-C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L" sz="2000" dirty="0">
                <a:effectLst/>
                <a:latin typeface="Calibri" panose="020F0502020204030204" pitchFamily="34" charset="0"/>
                <a:ea typeface="Calibri" panose="020F0502020204030204" pitchFamily="34" charset="0"/>
                <a:cs typeface="Times New Roman" panose="02020603050405020304" pitchFamily="18" charset="0"/>
              </a:rPr>
              <a:t>LA LGPA CONSAGRA LA EXISTENCIA DE ALGUNAS ÁREAS MARINAS PROTEGIDAS, TALES COMO ECOSISTEMAS MARINOS VULNERABLES, “</a:t>
            </a:r>
            <a:r>
              <a:rPr lang="es-C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RESERVAS MARINAS” </a:t>
            </a:r>
            <a:r>
              <a:rPr lang="es-CL" sz="2000" dirty="0">
                <a:effectLst/>
                <a:latin typeface="Calibri" panose="020F0502020204030204" pitchFamily="34" charset="0"/>
                <a:ea typeface="Calibri" panose="020F0502020204030204" pitchFamily="34" charset="0"/>
                <a:cs typeface="Times New Roman" panose="02020603050405020304" pitchFamily="18" charset="0"/>
              </a:rPr>
              <a:t>Y PARQUES MARINOS; SIN EMBARGO, SE EVIDENCIA LA FALTA DE DEFINICIÓN DEL CONCEPTO DE ÁREA MARINA PROTEGIDA, ASÍ COMO SE SUGIERE QUE PARA LA DEFINICIÓN Y ADMINISTRACIÓN DE LAS ÁREAS MARINAS PROTEGIDAS SE DEFINA UN PROCEDIMIENTO PARTICIPATIVO QUE CONTEMPLE LAS COMUNIDADES LOCALES Y SU RELACIÓN CON EL TERRITORIO. EN ESTE SENTIDO SE RECOMIENDA CONSIDERAR EL PROTOCOLO PARA LA CONSERVACIÓN Y ADMINISTRACIÓN DE LAS ÁREAS MARINAS Y PROTEGIDAS DEL PACÍFICO SUDESTE QUE ESTABLECE DISPOSICIONES PROHIBITIVAS PARA EL EJERCICIO DE CIERTAS ACTIVIDADES ECONÓMICAS EN LAS ÁREAS MARINAS PROTEGIDAS.</a:t>
            </a:r>
            <a:r>
              <a:rPr lang="es-CL" sz="2000" b="1" dirty="0">
                <a:effectLst/>
                <a:latin typeface="Calibri" panose="020F0502020204030204" pitchFamily="34" charset="0"/>
                <a:ea typeface="Calibri" panose="020F0502020204030204" pitchFamily="34" charset="0"/>
                <a:cs typeface="Times New Roman" panose="02020603050405020304" pitchFamily="18" charset="0"/>
              </a:rPr>
              <a:t>  (Fuente: INFORME FINAL Proyecto YTF/CHI/042/CHI).</a:t>
            </a:r>
          </a:p>
          <a:p>
            <a:pPr algn="just"/>
            <a:endParaRPr lang="es-CL"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L" sz="2000" b="1" dirty="0">
                <a:effectLst/>
                <a:latin typeface="Calibri" panose="020F0502020204030204" pitchFamily="34" charset="0"/>
                <a:ea typeface="Calibri" panose="020F0502020204030204" pitchFamily="34" charset="0"/>
                <a:cs typeface="Times New Roman" panose="02020603050405020304" pitchFamily="18" charset="0"/>
              </a:rPr>
              <a:t>BAJO ESTOS 2 ESCENARIOS SE HACE NECESARIO QUE LA AUTORIDAD SECTORIAL REVISE EL PROYECTO DE LEY </a:t>
            </a:r>
            <a:r>
              <a:rPr lang="es-ES" sz="2000" b="1" i="0" u="none" strike="noStrike" baseline="0" dirty="0">
                <a:effectLst>
                  <a:outerShdw blurRad="38100" dist="38100" dir="2700000" algn="tl">
                    <a:srgbClr val="000000">
                      <a:alpha val="43137"/>
                    </a:srgbClr>
                  </a:outerShdw>
                </a:effectLst>
                <a:latin typeface="Calibri  "/>
                <a:cs typeface="Calibri" panose="020F0502020204030204" pitchFamily="34" charset="0"/>
              </a:rPr>
              <a:t>QUE CREA EL SERVICIO DE BIODIVERSIDAD Y ÁREAS PROTEGIDAS Y EL </a:t>
            </a:r>
            <a:r>
              <a:rPr lang="pt-BR" sz="2000" b="1" i="0" u="none" strike="noStrike" baseline="0" dirty="0">
                <a:effectLst>
                  <a:outerShdw blurRad="38100" dist="38100" dir="2700000" algn="tl">
                    <a:srgbClr val="000000">
                      <a:alpha val="43137"/>
                    </a:srgbClr>
                  </a:outerShdw>
                </a:effectLst>
                <a:latin typeface="Calibri  "/>
                <a:cs typeface="Calibri" panose="020F0502020204030204" pitchFamily="34" charset="0"/>
              </a:rPr>
              <a:t>SISTEMA NACIONAL DE ÁREAS PROTEGIDAS (BOLETÍN N° 9404-12) Y SE PUEDA DEFINIR EL CONCEPTO DE AREA MARINA PROTEGIDA INDICADA POR LA FAO.</a:t>
            </a:r>
          </a:p>
          <a:p>
            <a:pPr algn="just"/>
            <a:endParaRPr lang="es-CL"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922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306431-6835-2C24-13CE-86ABC0EA5F66}"/>
              </a:ext>
            </a:extLst>
          </p:cNvPr>
          <p:cNvSpPr txBox="1"/>
          <p:nvPr/>
        </p:nvSpPr>
        <p:spPr>
          <a:xfrm>
            <a:off x="504669" y="382012"/>
            <a:ext cx="11182662" cy="6340197"/>
          </a:xfrm>
          <a:prstGeom prst="rect">
            <a:avLst/>
          </a:prstGeom>
          <a:noFill/>
        </p:spPr>
        <p:txBody>
          <a:bodyPr wrap="square">
            <a:spAutoFit/>
          </a:bodyPr>
          <a:lstStyle/>
          <a:p>
            <a:pPr marL="285750" indent="-285750" algn="just">
              <a:buFont typeface="Wingdings" panose="05000000000000000000" pitchFamily="2" charset="2"/>
              <a:buChar char="Ø"/>
            </a:pPr>
            <a:r>
              <a:rPr lang="es-ES" b="1" dirty="0">
                <a:latin typeface="Calibri" panose="020F0502020204030204" pitchFamily="34" charset="0"/>
                <a:cs typeface="Calibri" panose="020F0502020204030204" pitchFamily="34" charset="0"/>
              </a:rPr>
              <a:t>PESCA TURISMO:  </a:t>
            </a:r>
            <a:r>
              <a:rPr lang="es-ES" dirty="0">
                <a:latin typeface="Calibri" panose="020F0502020204030204" pitchFamily="34" charset="0"/>
                <a:cs typeface="Calibri" panose="020F0502020204030204" pitchFamily="34" charset="0"/>
              </a:rPr>
              <a:t>TIPO DE ACTIVIDAD DE TURISMO PESQUERO DESARROLLADA A BORDO DE EMBARCACIONES PESQUERAS MEDIANTE CONTRAPRESTACIÓN ECONÓMICA, ORIENTADA A LA VALORIZACIÓN Y DIFUSIÓN DE SU TRABAJO EN EL MAR, ASÍ COMO DE LAS COSTUMBRES, TRADICIONES, PATRIMONIO Y CULTURA DE LA PESCA ARTESANAL, QUE POR ELLO TRASCIENDE LA MERA ACTIVIDAD EXTRACTIVA Y COMERCIAL, EN LA QUE LOS TURISTAS EMBARCADOS NO PODRÁN EJERCER LA ACTIVIDAD PESQUERA.</a:t>
            </a:r>
          </a:p>
          <a:p>
            <a:pPr algn="just"/>
            <a:endParaRPr lang="es-ES" dirty="0">
              <a:latin typeface="Calibri" panose="020F0502020204030204" pitchFamily="34" charset="0"/>
              <a:cs typeface="Calibri" panose="020F0502020204030204" pitchFamily="34" charset="0"/>
            </a:endParaRPr>
          </a:p>
          <a:p>
            <a:pPr algn="just"/>
            <a:r>
              <a:rPr lang="es-ES" sz="1600" b="1" i="0" u="sng" dirty="0">
                <a:effectLst/>
                <a:latin typeface="Calibri" panose="020F0502020204030204" pitchFamily="34" charset="0"/>
                <a:cs typeface="Calibri" panose="020F0502020204030204" pitchFamily="34" charset="0"/>
              </a:rPr>
              <a:t>CONTEXTO</a:t>
            </a:r>
            <a:r>
              <a:rPr lang="es-ES" sz="1600" b="1" i="0" dirty="0">
                <a:effectLst/>
                <a:latin typeface="Calibri" panose="020F0502020204030204" pitchFamily="34" charset="0"/>
                <a:cs typeface="Calibri" panose="020F0502020204030204" pitchFamily="34" charset="0"/>
              </a:rPr>
              <a:t>: </a:t>
            </a:r>
            <a:r>
              <a:rPr lang="es-ES" sz="1600" b="0" i="0" dirty="0">
                <a:effectLst/>
                <a:latin typeface="Calibri" panose="020F0502020204030204" pitchFamily="34" charset="0"/>
                <a:cs typeface="Calibri" panose="020F0502020204030204" pitchFamily="34" charset="0"/>
              </a:rPr>
              <a:t>LA ACTIVIDAD PESQUERA HA SIDO HISTÓRICAMENTE UN ELEMENTO CLAVE EN EL DESARROLLO DE LAS ZONAS COSTERAS, APORTANDO IMPORTANTES VALORES CULTURALES, ECONÓMICOS, MEDIOAMBIENTALES Y SOCIALES.</a:t>
            </a:r>
          </a:p>
          <a:p>
            <a:pPr algn="just"/>
            <a:endParaRPr lang="es-ES" sz="800" b="0" i="0" dirty="0">
              <a:effectLst/>
              <a:latin typeface="Calibri" panose="020F0502020204030204" pitchFamily="34" charset="0"/>
              <a:cs typeface="Calibri" panose="020F0502020204030204" pitchFamily="34" charset="0"/>
            </a:endParaRPr>
          </a:p>
          <a:p>
            <a:pPr algn="just"/>
            <a:r>
              <a:rPr lang="es-ES" sz="1600" b="0" i="0" dirty="0">
                <a:effectLst/>
                <a:latin typeface="Calibri" panose="020F0502020204030204" pitchFamily="34" charset="0"/>
                <a:cs typeface="Calibri" panose="020F0502020204030204" pitchFamily="34" charset="0"/>
              </a:rPr>
              <a:t>EN LAS ÚLTIMAS DÉCADAS, EL CAMBIO DE MODELO ECONÓMICO HA PROVOCADO QUE ACTIVIDADES TRADICIONALES COMO LA PESCA ARTESANAL HAYAN DISMINUIDO CONSIDERABLEMENTE. EN ESTE CONTEXTO, LAS </a:t>
            </a:r>
            <a:r>
              <a:rPr lang="es-ES" sz="1600" b="1" i="0" dirty="0">
                <a:effectLst/>
                <a:latin typeface="Calibri" panose="020F0502020204030204" pitchFamily="34" charset="0"/>
                <a:cs typeface="Calibri" panose="020F0502020204030204" pitchFamily="34" charset="0"/>
              </a:rPr>
              <a:t>INICIATIVAS TURÍSTICAS VINCULADAS DIRECTAMENTE CON LA ACTIVIDAD PESQUERA</a:t>
            </a:r>
            <a:r>
              <a:rPr lang="es-ES" sz="1600" b="0" i="0" dirty="0">
                <a:effectLst/>
                <a:latin typeface="Calibri" panose="020F0502020204030204" pitchFamily="34" charset="0"/>
                <a:cs typeface="Calibri" panose="020F0502020204030204" pitchFamily="34" charset="0"/>
              </a:rPr>
              <a:t> SE PLANTEAN COMO INTERESANTES </a:t>
            </a:r>
            <a:r>
              <a:rPr lang="es-ES" sz="1600" b="1" i="0" dirty="0">
                <a:effectLst/>
                <a:latin typeface="Calibri" panose="020F0502020204030204" pitchFamily="34" charset="0"/>
                <a:cs typeface="Calibri" panose="020F0502020204030204" pitchFamily="34" charset="0"/>
              </a:rPr>
              <a:t>POSIBILIDADES DE DIVERSIFICACIÓN</a:t>
            </a:r>
            <a:r>
              <a:rPr lang="es-ES" sz="1600" b="0" i="0" dirty="0">
                <a:effectLst/>
                <a:latin typeface="Calibri" panose="020F0502020204030204" pitchFamily="34" charset="0"/>
                <a:cs typeface="Calibri" panose="020F0502020204030204" pitchFamily="34" charset="0"/>
              </a:rPr>
              <a:t> PARA LAS ZONAS LITORALES TRADICIONALMENTE DEPENDIENTES DE LA PESCA.</a:t>
            </a:r>
          </a:p>
          <a:p>
            <a:pPr algn="just"/>
            <a:endParaRPr lang="es-ES" sz="800" b="0" i="0" dirty="0">
              <a:effectLst/>
              <a:latin typeface="Calibri" panose="020F0502020204030204" pitchFamily="34" charset="0"/>
              <a:cs typeface="Calibri" panose="020F0502020204030204" pitchFamily="34" charset="0"/>
            </a:endParaRPr>
          </a:p>
          <a:p>
            <a:pPr algn="just"/>
            <a:r>
              <a:rPr lang="es-ES" sz="1600" b="0" i="0" dirty="0">
                <a:effectLst/>
                <a:latin typeface="Calibri" panose="020F0502020204030204" pitchFamily="34" charset="0"/>
                <a:cs typeface="Calibri" panose="020F0502020204030204" pitchFamily="34" charset="0"/>
              </a:rPr>
              <a:t>EL TURISMO PESQUERO </a:t>
            </a:r>
            <a:r>
              <a:rPr lang="es-ES" sz="1600" dirty="0">
                <a:latin typeface="Calibri" panose="020F0502020204030204" pitchFamily="34" charset="0"/>
                <a:cs typeface="Calibri" panose="020F0502020204030204" pitchFamily="34" charset="0"/>
              </a:rPr>
              <a:t>ES UNA ACTIVIDAD </a:t>
            </a:r>
            <a:r>
              <a:rPr lang="es-ES" sz="1600" b="0" i="0" dirty="0">
                <a:effectLst/>
                <a:latin typeface="Calibri" panose="020F0502020204030204" pitchFamily="34" charset="0"/>
                <a:cs typeface="Calibri" panose="020F0502020204030204" pitchFamily="34" charset="0"/>
              </a:rPr>
              <a:t>EN AUGE DEBIDO AL ENTORNO PRIVILEGIADO DE NUESTRO PAÍS, QUE HA CONTADO SIEMPRE CON UN PATRIMONIO NATURAL, CULTURAL Y GASTRONÓMICO DE GRAN VALOR Y ATRACTIVO. APROVECHARLO PARA CONVERTIRLO EN UN PRODUCTO TURÍSTICO DE CALIDAD Y PROYECCIÓN TANTO NACIONAL COMO INTERNACIONAL ES UNA OPCIÓN CADA VEZ MÁS VALORADA POR LOS PESCADORES ARTESANALES Y SUS ORGANIZACIONES.</a:t>
            </a:r>
          </a:p>
          <a:p>
            <a:pPr algn="just"/>
            <a:endParaRPr lang="es-ES" sz="800" b="0" i="0" dirty="0">
              <a:effectLst/>
              <a:latin typeface="Calibri" panose="020F0502020204030204" pitchFamily="34" charset="0"/>
              <a:cs typeface="Calibri" panose="020F0502020204030204" pitchFamily="34" charset="0"/>
            </a:endParaRPr>
          </a:p>
          <a:p>
            <a:pPr algn="just"/>
            <a:r>
              <a:rPr lang="es-ES" sz="1600" b="0" i="0" dirty="0">
                <a:effectLst/>
                <a:latin typeface="Calibri" panose="020F0502020204030204" pitchFamily="34" charset="0"/>
                <a:cs typeface="Calibri" panose="020F0502020204030204" pitchFamily="34" charset="0"/>
              </a:rPr>
              <a:t>LOS PROYECTOS Y ACTIVIDADES DE TURISMO PESQUERO CUENTAN CON UN ENORME POTENCIAL DE CRECIMIENTO Y GENERAN </a:t>
            </a:r>
            <a:r>
              <a:rPr lang="es-ES" sz="1600" b="1" i="0" dirty="0">
                <a:effectLst/>
                <a:latin typeface="Calibri" panose="020F0502020204030204" pitchFamily="34" charset="0"/>
                <a:cs typeface="Calibri" panose="020F0502020204030204" pitchFamily="34" charset="0"/>
              </a:rPr>
              <a:t>NUEVAS VÍAS DE INGRESOS, EMPLEO ESTABLE Y COMPLEMENTARIO A LA ACTIVIDAD EXTRACTIVA</a:t>
            </a:r>
            <a:r>
              <a:rPr lang="es-ES" sz="1600" b="0" i="0" dirty="0">
                <a:effectLst/>
                <a:latin typeface="Calibri" panose="020F0502020204030204" pitchFamily="34" charset="0"/>
                <a:cs typeface="Calibri" panose="020F0502020204030204" pitchFamily="34" charset="0"/>
              </a:rPr>
              <a:t>, ASÍ COMO UN MAYOR DINAMISMO QUE PERMITE MEJORAR LA CALIDAD DE VIDA EN LAS ZONAS COSTERAS. ADEMÁS, SUPONEN LA REVALORIZACIÓN DE LOS RECURSOS PESQUEROS Y EL CONOCIMIENTO DEL TRABAJO EN EL MAR, DIFUNDIENDO LAS TRADICIONES Y OFICIOS QUE LE SON PROPIOS.</a:t>
            </a:r>
          </a:p>
          <a:p>
            <a:pPr algn="just"/>
            <a:endParaRPr lang="es-ES" sz="800" b="0" i="0" dirty="0">
              <a:effectLst/>
              <a:latin typeface="Calibri" panose="020F0502020204030204" pitchFamily="34" charset="0"/>
              <a:cs typeface="Calibri" panose="020F0502020204030204" pitchFamily="34" charset="0"/>
            </a:endParaRPr>
          </a:p>
          <a:p>
            <a:pPr algn="just"/>
            <a:r>
              <a:rPr lang="es-E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 NUEVA LEY DE PESCA DEBE </a:t>
            </a:r>
            <a:r>
              <a:rPr lang="es-ES" b="1"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NTRODUCIR LOS CONCEPTOS DE "DIVERSIFICACIÓN PESQUERA"</a:t>
            </a:r>
            <a:endParaRPr lang="es-CL"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2078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4A7AF9-7D6F-4588-9C54-F7AD253F4B24}"/>
              </a:ext>
            </a:extLst>
          </p:cNvPr>
          <p:cNvSpPr txBox="1"/>
          <p:nvPr/>
        </p:nvSpPr>
        <p:spPr>
          <a:xfrm>
            <a:off x="659567" y="400714"/>
            <a:ext cx="10732958" cy="5720477"/>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Ø"/>
            </a:pPr>
            <a:r>
              <a:rPr lang="es-CL" sz="2400" b="1" u="sng" dirty="0">
                <a:effectLst/>
                <a:latin typeface="Calibri" panose="020F0502020204030204" pitchFamily="34" charset="0"/>
                <a:ea typeface="Calibri" panose="020F0502020204030204" pitchFamily="34" charset="0"/>
                <a:cs typeface="Calibri" panose="020F0502020204030204" pitchFamily="34" charset="0"/>
              </a:rPr>
              <a:t>ORGANIZACIONES PESQUERAS. </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2000" dirty="0">
                <a:effectLst/>
                <a:latin typeface="Calibri" panose="020F0502020204030204" pitchFamily="34" charset="0"/>
                <a:ea typeface="Calibri" panose="020F0502020204030204" pitchFamily="34" charset="0"/>
                <a:cs typeface="Calibri" panose="020F0502020204030204" pitchFamily="34" charset="0"/>
              </a:rPr>
              <a:t>LA LEY DE PESCA ACTUAL SOLO CONTEMPLA LAS FIGURAS ORGANIZACIONALES DE PESCADORES ARTESANALES DE PRIMER GRADO ESTABLECIDAS EN EL ARTÍCULO 2° NUMERAL 25 BIS Y NUMERAL 28 QUE PUEDEN SER OBJETO DE ASIGNACIÓN DE RECURSOS PESQUEROS, SIN EMBARGO LA LGPA NO CONTEMPLA A LAS ORGANIZACIONES  DE PESCADORES ARTESANALES DE  SEGUNDO Y TERCER NIVEL QUE EXISTEN TRADICIONALMENTE EN EL SECTOR PESQUERO ARTESANAL Y QUE SON LAS QUE CUMPLEN ROLES DE REPRESENTACIÓN E INTERLOCUCIÓN ANTE LOS ORGANISMOS GUBERNAMENTALES Y QUE SON PARTE IMPORTANTE DE LA SOCIEDAD CIVIL.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2000" dirty="0">
                <a:effectLst/>
                <a:latin typeface="Calibri" panose="020F0502020204030204" pitchFamily="34" charset="0"/>
                <a:ea typeface="Calibri" panose="020F0502020204030204" pitchFamily="34" charset="0"/>
                <a:cs typeface="Calibri" panose="020F0502020204030204" pitchFamily="34" charset="0"/>
              </a:rPr>
              <a:t>ESTAS ORGANIZACIONES SE AGRUPAN POR TERRITORIO Y SU MISIÓN ES REPRESENTAR A LOS PESCADORES ARTESANALES DE CHILE, RESGUARDAR SUS DERECHOS Y CONTRIBUIR AL MEJORAMIENTO DE LAS CONDICIONES DE VIDA DE ÉSTOS.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2000" dirty="0">
                <a:effectLst/>
                <a:latin typeface="Calibri" panose="020F0502020204030204" pitchFamily="34" charset="0"/>
                <a:ea typeface="Calibri" panose="020F0502020204030204" pitchFamily="34" charset="0"/>
                <a:cs typeface="Calibri" panose="020F0502020204030204" pitchFamily="34" charset="0"/>
              </a:rPr>
              <a:t>EL NO RECONOCIMIENTO DE ESTAS ORGANIZACIONES OBLIGÓ A QUE SE PRESENTARA UN PROYECTO DE LEY QUE INTERPRETARÁ EL ARTÍCULO 11 DE LA LEY </a:t>
            </a:r>
            <a:r>
              <a:rPr lang="es-CL" sz="2000" dirty="0" err="1">
                <a:effectLst/>
                <a:latin typeface="Calibri" panose="020F0502020204030204" pitchFamily="34" charset="0"/>
                <a:ea typeface="Calibri" panose="020F0502020204030204" pitchFamily="34" charset="0"/>
                <a:cs typeface="Calibri" panose="020F0502020204030204" pitchFamily="34" charset="0"/>
              </a:rPr>
              <a:t>N°</a:t>
            </a:r>
            <a:r>
              <a:rPr lang="es-CL" sz="2000" dirty="0">
                <a:effectLst/>
                <a:latin typeface="Calibri" panose="020F0502020204030204" pitchFamily="34" charset="0"/>
                <a:ea typeface="Calibri" panose="020F0502020204030204" pitchFamily="34" charset="0"/>
                <a:cs typeface="Calibri" panose="020F0502020204030204" pitchFamily="34" charset="0"/>
              </a:rPr>
              <a:t> 21.069, EL QUE CREO EL INSTITUTO NACIONAL DE DESARROLLO SUSTENTABLE DE LA PESCA ARTESANAL Y DE LA ACUICULTURA DE PEQUEÑA ESCALA (INDESPA), PARA QUE SE INCLUYAN COMO BENEFICIARIOS A LAS ORGANIZACIONES DE PRIMER, SEGUNDO Y TERCER NIVEL.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9154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477DA0-BAB4-2CD1-4D44-3801E6EA3E1A}"/>
              </a:ext>
            </a:extLst>
          </p:cNvPr>
          <p:cNvSpPr txBox="1"/>
          <p:nvPr/>
        </p:nvSpPr>
        <p:spPr>
          <a:xfrm>
            <a:off x="884420" y="623232"/>
            <a:ext cx="10613036" cy="5611536"/>
          </a:xfrm>
          <a:prstGeom prst="rect">
            <a:avLst/>
          </a:prstGeom>
          <a:noFill/>
        </p:spPr>
        <p:txBody>
          <a:bodyPr wrap="square">
            <a:spAutoFit/>
          </a:bodyPr>
          <a:lstStyle/>
          <a:p>
            <a:pPr algn="just">
              <a:lnSpc>
                <a:spcPct val="107000"/>
              </a:lnSpc>
              <a:spcAft>
                <a:spcPts val="800"/>
              </a:spcAft>
            </a:pPr>
            <a:r>
              <a:rPr lang="es-CL" sz="2000" dirty="0">
                <a:effectLst/>
                <a:latin typeface="Calibri" panose="020F0502020204030204" pitchFamily="34" charset="0"/>
                <a:ea typeface="Calibri" panose="020F0502020204030204" pitchFamily="34" charset="0"/>
                <a:cs typeface="Calibri" panose="020F0502020204030204" pitchFamily="34" charset="0"/>
              </a:rPr>
              <a:t>POR TANTO, SE PROPONE INTRODUCIR LAS SIGUIENTES MODIFICACIONES A LA LEY DE PESCA: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2000" b="1" dirty="0">
                <a:effectLst/>
                <a:latin typeface="Calibri" panose="020F0502020204030204" pitchFamily="34" charset="0"/>
                <a:ea typeface="Calibri" panose="020F0502020204030204" pitchFamily="34" charset="0"/>
                <a:cs typeface="Calibri" panose="020F0502020204030204" pitchFamily="34" charset="0"/>
              </a:rPr>
              <a:t>1.- ARTÍCULO 2°</a:t>
            </a:r>
            <a:r>
              <a:rPr lang="es-CL" sz="2000" dirty="0">
                <a:effectLst/>
                <a:latin typeface="Calibri" panose="020F0502020204030204" pitchFamily="34" charset="0"/>
                <a:ea typeface="Calibri" panose="020F0502020204030204" pitchFamily="34" charset="0"/>
                <a:cs typeface="Calibri" panose="020F0502020204030204" pitchFamily="34" charset="0"/>
              </a:rPr>
              <a:t> </a:t>
            </a:r>
            <a:r>
              <a:rPr lang="es-CL" sz="2000" b="1" dirty="0">
                <a:effectLst/>
                <a:latin typeface="Calibri" panose="020F0502020204030204" pitchFamily="34" charset="0"/>
                <a:ea typeface="Calibri" panose="020F0502020204030204" pitchFamily="34" charset="0"/>
                <a:cs typeface="Calibri" panose="020F0502020204030204" pitchFamily="34" charset="0"/>
              </a:rPr>
              <a:t>PARA LOS EFECTOS DE ESTA LEY SE DARÁ́ A LAS PALABRAS QUE EN SEGUIDA SE DEFINEN, EL SIGNIFICADO QUE SE EXPRESA:</a:t>
            </a:r>
            <a:r>
              <a:rPr lang="es-CL"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2000" dirty="0">
                <a:effectLst/>
                <a:latin typeface="Calibri" panose="020F0502020204030204" pitchFamily="34" charset="0"/>
                <a:ea typeface="Calibri" panose="020F0502020204030204" pitchFamily="34" charset="0"/>
                <a:cs typeface="Calibri" panose="020F0502020204030204" pitchFamily="34" charset="0"/>
              </a:rPr>
              <a:t>AGREGAR AL NUMERAL 25 BIS LOS SIGUIENTES INCISOS 2°, 3° Y 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2000" dirty="0">
                <a:effectLst/>
                <a:latin typeface="Calibri" panose="020F0502020204030204" pitchFamily="34" charset="0"/>
                <a:ea typeface="Calibri" panose="020F0502020204030204" pitchFamily="34" charset="0"/>
                <a:cs typeface="Calibri" panose="020F0502020204030204" pitchFamily="34" charset="0"/>
              </a:rPr>
              <a:t>SIN PERJUICIO DE LO ANTERIOR, LAS ORGANIZACIONES DE SEGUNDO Y TERCER NIVEL DEBERÁN INSCRIBIRSE EN EL REGISTRO DE ORGANIZACIONES ARTESANALES (ROA).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2000" b="1" dirty="0">
                <a:effectLst/>
                <a:latin typeface="Calibri" panose="020F0502020204030204" pitchFamily="34" charset="0"/>
                <a:ea typeface="Calibri" panose="020F0502020204030204" pitchFamily="34" charset="0"/>
                <a:cs typeface="Calibri" panose="020F0502020204030204" pitchFamily="34" charset="0"/>
              </a:rPr>
              <a:t>ORGANIZACIONES PESQUERAS DE SEGUNDO GRADO</a:t>
            </a:r>
            <a:r>
              <a:rPr lang="es-CL" sz="2000" dirty="0">
                <a:effectLst/>
                <a:latin typeface="Calibri" panose="020F0502020204030204" pitchFamily="34" charset="0"/>
                <a:ea typeface="Calibri" panose="020F0502020204030204" pitchFamily="34" charset="0"/>
                <a:cs typeface="Calibri" panose="020F0502020204030204" pitchFamily="34" charset="0"/>
              </a:rPr>
              <a:t>: SON ORGANIZACIONES PESQUERAS DE REPRESENTACIÓN CUYOS MIEMBROS LEGALES SON ORGANIZACIONES AFILIADAS DE PRIMER GRADO.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2000" b="1" dirty="0">
                <a:effectLst/>
                <a:latin typeface="Calibri" panose="020F0502020204030204" pitchFamily="34" charset="0"/>
                <a:ea typeface="Calibri" panose="020F0502020204030204" pitchFamily="34" charset="0"/>
                <a:cs typeface="Calibri" panose="020F0502020204030204" pitchFamily="34" charset="0"/>
              </a:rPr>
              <a:t>ORGANIZACIONES PESQUERAS DE TERCER GRADO:</a:t>
            </a:r>
            <a:r>
              <a:rPr lang="es-CL" sz="2000" dirty="0">
                <a:effectLst/>
                <a:latin typeface="Calibri" panose="020F0502020204030204" pitchFamily="34" charset="0"/>
                <a:ea typeface="Calibri" panose="020F0502020204030204" pitchFamily="34" charset="0"/>
                <a:cs typeface="Calibri" panose="020F0502020204030204" pitchFamily="34" charset="0"/>
              </a:rPr>
              <a:t> SON ORGANIZACIONES PESQUERAS DE REPRESENTACIÓN CUYOS MIEMBROS LEGALES SON EXCLUSIVAMENTE ORGANIZACIONES AFILIADAS DE SEGUNDO GRADO.</a:t>
            </a:r>
            <a:r>
              <a:rPr lang="es-CL" sz="18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060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FB8EFF-EB9A-DC5B-4A4C-2F8C2923F40B}"/>
              </a:ext>
            </a:extLst>
          </p:cNvPr>
          <p:cNvSpPr txBox="1"/>
          <p:nvPr/>
        </p:nvSpPr>
        <p:spPr>
          <a:xfrm>
            <a:off x="3046751" y="2734140"/>
            <a:ext cx="6093500" cy="375552"/>
          </a:xfrm>
          <a:prstGeom prst="rect">
            <a:avLst/>
          </a:prstGeom>
          <a:noFill/>
        </p:spPr>
        <p:txBody>
          <a:bodyPr wrap="square">
            <a:spAutoFit/>
          </a:bodyPr>
          <a:lstStyle/>
          <a:p>
            <a:pPr algn="just">
              <a:lnSpc>
                <a:spcPct val="107000"/>
              </a:lnSpc>
              <a:spcAft>
                <a:spcPts val="800"/>
              </a:spcAft>
            </a:pPr>
            <a:r>
              <a:rPr lang="es-CL"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99B3A441-DC75-C9A6-5349-37F1F94875F4}"/>
              </a:ext>
            </a:extLst>
          </p:cNvPr>
          <p:cNvSpPr txBox="1"/>
          <p:nvPr/>
        </p:nvSpPr>
        <p:spPr>
          <a:xfrm>
            <a:off x="948127" y="640123"/>
            <a:ext cx="10129604" cy="5131469"/>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Ø"/>
            </a:pPr>
            <a:r>
              <a:rPr lang="es-CL"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HABITUALIDAD DEL DIRIGENTE EN SU PERIODO DIRIGENCIAL. </a:t>
            </a:r>
          </a:p>
          <a:p>
            <a:pPr algn="just">
              <a:lnSpc>
                <a:spcPct val="107000"/>
              </a:lnSpc>
              <a:spcAft>
                <a:spcPts val="800"/>
              </a:spcAft>
            </a:pPr>
            <a:endParaRPr lang="es-CL"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ES" sz="2000" b="0" i="0" dirty="0">
                <a:effectLst/>
                <a:latin typeface="Calibri" panose="020F0502020204030204" pitchFamily="34" charset="0"/>
                <a:cs typeface="Calibri" panose="020F0502020204030204" pitchFamily="34" charset="0"/>
              </a:rPr>
              <a:t>UN GRAVE PROBLEMA A ABORDAR ES QUE LA PESCA ARTESANAL SE HA IDO ENVEJECIENDO Y NO SOLO EN LA FUERZA DE TRABAJO, SI NO QUE TAMBIEN EN LA DIRIGENCIA. </a:t>
            </a:r>
          </a:p>
          <a:p>
            <a:pPr algn="just">
              <a:lnSpc>
                <a:spcPct val="107000"/>
              </a:lnSpc>
              <a:spcAft>
                <a:spcPts val="800"/>
              </a:spcAft>
            </a:pPr>
            <a:r>
              <a:rPr lang="es-ES" sz="2000" dirty="0">
                <a:latin typeface="Calibri" panose="020F0502020204030204" pitchFamily="34" charset="0"/>
                <a:ea typeface="Calibri" panose="020F0502020204030204" pitchFamily="34" charset="0"/>
                <a:cs typeface="Calibri" panose="020F0502020204030204" pitchFamily="34" charset="0"/>
              </a:rPr>
              <a:t>SI QUEREMOS UNA LEY DE PESCA QUE SEA TRANSPARENTE Y REFLEJE LA REALIDAD SE HACE NECESARIO TRANSPARENTAR LA LABOR DE LA GRAN MAYORIA DE LOS DIRIGENTES PESQUEROS, SOBRE TODOS DE AQUELLOS QUE TIENEN CARGOS NACIONALES O DIRIGEN AL MISMO TIEMPO ORGANIZACIOENS DE BASE , FEDERACIONES Y CONFEDERACIONES, O ESTAN A CARGO DE LAS INFRESTRUCTURAS PORTUARIAS , ENTRE OTRAS ACTIVIDADE DE REPRESENTACION DEL SECTOR ANTE OTROS SERVICIOS PUBLICOS  . </a:t>
            </a:r>
          </a:p>
          <a:p>
            <a:pPr algn="just">
              <a:lnSpc>
                <a:spcPct val="107000"/>
              </a:lnSpc>
              <a:spcAft>
                <a:spcPts val="800"/>
              </a:spcAft>
            </a:pPr>
            <a:r>
              <a:rPr lang="es-ES" sz="2000" b="1" u="sng" dirty="0">
                <a:latin typeface="Calibri" panose="020F0502020204030204" pitchFamily="34" charset="0"/>
                <a:ea typeface="Calibri" panose="020F0502020204030204" pitchFamily="34" charset="0"/>
                <a:cs typeface="Calibri" panose="020F0502020204030204" pitchFamily="34" charset="0"/>
              </a:rPr>
              <a:t>PROPUESTA: </a:t>
            </a:r>
            <a:r>
              <a:rPr lang="es-ES" sz="2000" dirty="0">
                <a:latin typeface="Calibri" panose="020F0502020204030204" pitchFamily="34" charset="0"/>
                <a:ea typeface="Calibri" panose="020F0502020204030204" pitchFamily="34" charset="0"/>
                <a:cs typeface="Calibri" panose="020F0502020204030204" pitchFamily="34" charset="0"/>
              </a:rPr>
              <a:t>SE DEBE DE CONSIDERAR EL PERIODO DE REPRESENTACIÓN COMO HABITUALIDAD. HOY EN DIA SE ENGAÑA AL SISTEMA SACANDO LA MATRICULA A PASEAR PARA TENER LA VIGENCIA. EL TIEMPO DEMANDADO PARA EJERCER LA LABOR DIRIGENCIAL HOY EN DIA ES DE TIEMPO COMPLETO IMPIDIENDO PODER HACER LABOR PESQUERA DE CUALQUIER INDOLE. </a:t>
            </a:r>
          </a:p>
        </p:txBody>
      </p:sp>
    </p:spTree>
    <p:extLst>
      <p:ext uri="{BB962C8B-B14F-4D97-AF65-F5344CB8AC3E}">
        <p14:creationId xmlns:p14="http://schemas.microsoft.com/office/powerpoint/2010/main" val="393031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DFFEBA33-65D4-B840-8D1C-072AEFBD02A0}"/>
              </a:ext>
            </a:extLst>
          </p:cNvPr>
          <p:cNvSpPr>
            <a:spLocks noGrp="1"/>
          </p:cNvSpPr>
          <p:nvPr>
            <p:ph type="title"/>
          </p:nvPr>
        </p:nvSpPr>
        <p:spPr>
          <a:xfrm>
            <a:off x="614598" y="329325"/>
            <a:ext cx="11197652" cy="5599743"/>
          </a:xfrm>
        </p:spPr>
        <p:txBody>
          <a:bodyPr>
            <a:noAutofit/>
          </a:bodyPr>
          <a:lstStyle/>
          <a:p>
            <a:pPr>
              <a:lnSpc>
                <a:spcPct val="200000"/>
              </a:lnSpc>
            </a:pPr>
            <a:r>
              <a:rPr lang="es-CL" sz="32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5.- DOLORES DE LA REGION</a:t>
            </a:r>
            <a:br>
              <a:rPr lang="es-CL" sz="4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s-CL" sz="2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s-CL" sz="20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a:t>
            </a:r>
            <a: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t>REGISTROS PESQUEROS (APERTURA DE REGISTROS REINETA – MERLUZA COMUN - MACHA)</a:t>
            </a:r>
            <a:b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t>		B.- DECLARARACION DE PESQUERIA DE PEQUENA ESCALA.</a:t>
            </a:r>
            <a:b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t>		C.- CONGRIO DORADO FUP (REVISION % - FISCALIZACION)</a:t>
            </a:r>
            <a:b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t>               	D.- BACALAO DE PROFUNDIDAD.</a:t>
            </a:r>
            <a:b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t>		E.- ECMPO. </a:t>
            </a:r>
            <a:b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t>		F.- REGIONALIZACION DE LOS RECURSOS PESQUEROS (MAYOR ATRIBUCIONES  A LAS REGIONES)</a:t>
            </a:r>
            <a:b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s-CL" sz="2000" b="1"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s-CL" sz="2800" b="1"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s-CL" sz="2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s-CL" sz="2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s-CL"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5769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A786E2B9-96B1-944B-9721-717D56E819BD}"/>
              </a:ext>
            </a:extLst>
          </p:cNvPr>
          <p:cNvSpPr txBox="1"/>
          <p:nvPr/>
        </p:nvSpPr>
        <p:spPr>
          <a:xfrm>
            <a:off x="40593" y="502171"/>
            <a:ext cx="6975381" cy="5891134"/>
          </a:xfrm>
          <a:prstGeom prst="rect">
            <a:avLst/>
          </a:prstGeom>
        </p:spPr>
        <p:txBody>
          <a:bodyPr vert="horz" lIns="91440" tIns="45720" rIns="91440" bIns="45720" rtlCol="0">
            <a:normAutofit fontScale="55000" lnSpcReduction="20000"/>
          </a:bodyPr>
          <a:lstStyle/>
          <a:p>
            <a:pPr marL="1028700" lvl="1" indent="-571500">
              <a:lnSpc>
                <a:spcPct val="90000"/>
              </a:lnSpc>
              <a:spcBef>
                <a:spcPts val="1000"/>
              </a:spcBef>
              <a:buClr>
                <a:schemeClr val="bg2">
                  <a:lumMod val="40000"/>
                  <a:lumOff val="60000"/>
                </a:schemeClr>
              </a:buClr>
              <a:buSzPct val="80000"/>
              <a:buFont typeface="Wingdings" panose="05000000000000000000" pitchFamily="2" charset="2"/>
              <a:buChar char="Ø"/>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APERTURA DEL REGISTRO DE REINETA PARA LA PESCA ARTESANAL EN REGION DE LOS RIOS.</a:t>
            </a:r>
          </a:p>
          <a:p>
            <a:pPr lvl="1">
              <a:lnSpc>
                <a:spcPct val="90000"/>
              </a:lnSpc>
              <a:spcBef>
                <a:spcPts val="1000"/>
              </a:spcBef>
              <a:buClr>
                <a:schemeClr val="bg2">
                  <a:lumMod val="40000"/>
                  <a:lumOff val="60000"/>
                </a:schemeClr>
              </a:buClr>
              <a:buSzPct val="80000"/>
              <a:defRPr/>
            </a:pPr>
            <a:endParaRPr lang="en-US" sz="3100" b="1"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lvl="1" algn="just">
              <a:lnSpc>
                <a:spcPct val="90000"/>
              </a:lnSpc>
              <a:spcBef>
                <a:spcPts val="1000"/>
              </a:spcBef>
              <a:buClr>
                <a:schemeClr val="bg2">
                  <a:lumMod val="40000"/>
                  <a:lumOff val="60000"/>
                </a:schemeClr>
              </a:buClr>
              <a:buSzPct val="80000"/>
              <a:defRPr/>
            </a:pPr>
            <a:r>
              <a:rPr kumimoji="0" lang="en-US" sz="3300"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EN LA EXTRACCIÓN DE LA REINETA LOS PORCENTAJES DE CAPTURA EN LA VIII REGIÓN ESTÁN POR EL 60% DE LA CAPTURA NACIONAL, PERO MUCHA DE ESA CAPTURA SE REALIZA ILEGALMENTE EN REGIONES COMO LA ARAUCANÍA Y LOS RÍOS. </a:t>
            </a:r>
          </a:p>
          <a:p>
            <a:pPr marL="0" marR="0" lvl="0" indent="0" fontAlgn="auto">
              <a:lnSpc>
                <a:spcPct val="90000"/>
              </a:lnSpc>
              <a:spcBef>
                <a:spcPts val="1000"/>
              </a:spcBef>
              <a:buClr>
                <a:schemeClr val="bg2">
                  <a:lumMod val="40000"/>
                  <a:lumOff val="60000"/>
                </a:schemeClr>
              </a:buClr>
              <a:buSzPct val="80000"/>
              <a:buFont typeface="Wingdings 3" charset="2"/>
              <a:buChar char=""/>
              <a:tabLst/>
              <a:defRPr/>
            </a:pPr>
            <a:endParaRPr kumimoji="0" lang="en-US" sz="3300"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lvl="2" algn="just">
              <a:lnSpc>
                <a:spcPct val="90000"/>
              </a:lnSpc>
              <a:spcBef>
                <a:spcPts val="1000"/>
              </a:spcBef>
              <a:buClr>
                <a:schemeClr val="bg2">
                  <a:lumMod val="40000"/>
                  <a:lumOff val="60000"/>
                </a:schemeClr>
              </a:buClr>
              <a:buSzPct val="80000"/>
              <a:defRPr/>
            </a:pPr>
            <a:r>
              <a:rPr kumimoji="0" lang="en-US" sz="3300"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REGIÓN DEL BIO BIO EN LOS ÚLTIMOS 3 AÑOS (2020 – 2022) CORRESPONDE A UN PROMEDIO DE 30.000 TON/AÑO CON 680 EMBARCACIONES OPERANDO. CON UN </a:t>
            </a:r>
            <a:r>
              <a:rPr kumimoji="0" lang="en-US" sz="3300" b="1"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47,7 %</a:t>
            </a:r>
            <a:r>
              <a:rPr kumimoji="0" lang="en-US" sz="3300"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DE EMBARCACIONES INSCRITAS EN LA REINETA RESPECTO DEL TOTAL DE LA FLOTA.</a:t>
            </a:r>
          </a:p>
          <a:p>
            <a:pPr lvl="2">
              <a:lnSpc>
                <a:spcPct val="90000"/>
              </a:lnSpc>
              <a:spcBef>
                <a:spcPts val="1000"/>
              </a:spcBef>
              <a:buClr>
                <a:schemeClr val="bg2">
                  <a:lumMod val="40000"/>
                  <a:lumOff val="60000"/>
                </a:schemeClr>
              </a:buClr>
              <a:buSzPct val="80000"/>
              <a:buFont typeface="Wingdings 3" charset="2"/>
              <a:buChar char=""/>
              <a:defRPr/>
            </a:pPr>
            <a:endParaRPr kumimoji="0" lang="en-US" sz="3300"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lvl="2" algn="just">
              <a:lnSpc>
                <a:spcPct val="90000"/>
              </a:lnSpc>
              <a:spcBef>
                <a:spcPts val="1000"/>
              </a:spcBef>
              <a:buClr>
                <a:schemeClr val="bg2">
                  <a:lumMod val="40000"/>
                  <a:lumOff val="60000"/>
                </a:schemeClr>
              </a:buClr>
              <a:buSzPct val="80000"/>
              <a:defRPr/>
            </a:pPr>
            <a:r>
              <a:rPr kumimoji="0" lang="en-US" sz="3300"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REGIÓN DE LA ARAUCANÍA LA CAPTURA EN EL MISMO PERIODO FUE SOLO 987 TON/AÑO CON UN PROMEDIO DE 45 EMBARCACIONES. CON UN </a:t>
            </a:r>
            <a:r>
              <a:rPr kumimoji="0" lang="en-US" sz="3300" b="1"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54,6 % </a:t>
            </a:r>
            <a:r>
              <a:rPr kumimoji="0" lang="en-US" sz="3300"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DE EMBARCACIONES INSCRITAS EN LA REINETA RESPECTO DEL TOTAL DE LA FLOTA.</a:t>
            </a:r>
          </a:p>
          <a:p>
            <a:pPr lvl="2" algn="just">
              <a:lnSpc>
                <a:spcPct val="90000"/>
              </a:lnSpc>
              <a:spcBef>
                <a:spcPts val="1000"/>
              </a:spcBef>
              <a:buClr>
                <a:schemeClr val="bg2">
                  <a:lumMod val="40000"/>
                  <a:lumOff val="60000"/>
                </a:schemeClr>
              </a:buClr>
              <a:buSzPct val="80000"/>
              <a:defRPr/>
            </a:pPr>
            <a:endParaRPr kumimoji="0" lang="en-US" sz="3300"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lvl="2">
              <a:lnSpc>
                <a:spcPct val="90000"/>
              </a:lnSpc>
              <a:spcBef>
                <a:spcPts val="1000"/>
              </a:spcBef>
              <a:buClr>
                <a:schemeClr val="bg2">
                  <a:lumMod val="40000"/>
                  <a:lumOff val="60000"/>
                </a:schemeClr>
              </a:buClr>
              <a:buSzPct val="80000"/>
              <a:buFont typeface="Wingdings 3" charset="2"/>
              <a:buChar char=""/>
              <a:defRPr/>
            </a:pPr>
            <a:endParaRPr kumimoji="0" lang="en-US" sz="3300"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lvl="2" algn="just">
              <a:lnSpc>
                <a:spcPct val="90000"/>
              </a:lnSpc>
              <a:spcBef>
                <a:spcPts val="1000"/>
              </a:spcBef>
              <a:buClr>
                <a:schemeClr val="bg2">
                  <a:lumMod val="40000"/>
                  <a:lumOff val="60000"/>
                </a:schemeClr>
              </a:buClr>
              <a:buSzPct val="80000"/>
              <a:defRPr/>
            </a:pPr>
            <a:r>
              <a:rPr kumimoji="0" lang="en-US" sz="3300"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REGIÓN DE LOS RÍOS CAPTURÓ UN PROMEDIO 726 TON/AÑO CON UN PROMEDIO DE 44 EMBARCACIONES OPERANDO. TENEMOS UN</a:t>
            </a:r>
            <a:r>
              <a:rPr kumimoji="0" lang="en-US" sz="3300" b="1"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23,8 </a:t>
            </a:r>
            <a:r>
              <a:rPr kumimoji="0" lang="en-US" sz="3300" u="none" strike="noStrike"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DE EMBARCACIONES INSCRITAS EN LA REINETA RESPECTO DEL TOTAL DE LA FLOTA.</a:t>
            </a:r>
          </a:p>
          <a:p>
            <a:pPr lvl="2">
              <a:lnSpc>
                <a:spcPct val="90000"/>
              </a:lnSpc>
              <a:spcBef>
                <a:spcPts val="1000"/>
              </a:spcBef>
              <a:buClr>
                <a:schemeClr val="bg2">
                  <a:lumMod val="40000"/>
                  <a:lumOff val="60000"/>
                </a:schemeClr>
              </a:buClr>
              <a:buSzPct val="80000"/>
              <a:defRPr/>
            </a:pPr>
            <a:endParaRPr lang="en-US" sz="1100" dirty="0">
              <a:solidFill>
                <a:srgbClr val="FFFFFF"/>
              </a:solidFill>
              <a:effectLst/>
              <a:latin typeface="+mj-lt"/>
              <a:ea typeface="+mj-ea"/>
              <a:cs typeface="+mj-cs"/>
            </a:endParaRPr>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Imagen 2" descr="Un dibujo de un barco en el agua&#10;&#10;Descripción generada automáticamente con confianza baja">
            <a:extLst>
              <a:ext uri="{FF2B5EF4-FFF2-40B4-BE49-F238E27FC236}">
                <a16:creationId xmlns:a16="http://schemas.microsoft.com/office/drawing/2014/main" id="{513A2523-F64F-FD42-176B-73A2985E511E}"/>
              </a:ext>
            </a:extLst>
          </p:cNvPr>
          <p:cNvPicPr>
            <a:picLocks noChangeAspect="1"/>
          </p:cNvPicPr>
          <p:nvPr/>
        </p:nvPicPr>
        <p:blipFill rotWithShape="1">
          <a:blip r:embed="rId3"/>
          <a:srcRect l="21292" r="26963"/>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865065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Descripción generada automáticamente">
            <a:extLst>
              <a:ext uri="{FF2B5EF4-FFF2-40B4-BE49-F238E27FC236}">
                <a16:creationId xmlns:a16="http://schemas.microsoft.com/office/drawing/2014/main" id="{F2CCA8E1-3208-6775-0A9C-189BF8C6E085}"/>
              </a:ext>
            </a:extLst>
          </p:cNvPr>
          <p:cNvPicPr>
            <a:picLocks noChangeAspect="1"/>
          </p:cNvPicPr>
          <p:nvPr/>
        </p:nvPicPr>
        <p:blipFill>
          <a:blip r:embed="rId2"/>
          <a:stretch>
            <a:fillRect/>
          </a:stretch>
        </p:blipFill>
        <p:spPr>
          <a:xfrm>
            <a:off x="1276350" y="247650"/>
            <a:ext cx="9639300" cy="6362700"/>
          </a:xfrm>
          <a:prstGeom prst="rect">
            <a:avLst/>
          </a:prstGeom>
        </p:spPr>
      </p:pic>
    </p:spTree>
    <p:extLst>
      <p:ext uri="{BB962C8B-B14F-4D97-AF65-F5344CB8AC3E}">
        <p14:creationId xmlns:p14="http://schemas.microsoft.com/office/powerpoint/2010/main" val="1667850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570000CB-55D4-DE42-06EA-C618520AA728}"/>
              </a:ext>
            </a:extLst>
          </p:cNvPr>
          <p:cNvSpPr txBox="1"/>
          <p:nvPr/>
        </p:nvSpPr>
        <p:spPr>
          <a:xfrm>
            <a:off x="8204238" y="1018993"/>
            <a:ext cx="3543464" cy="3066507"/>
          </a:xfrm>
          <a:prstGeom prst="rect">
            <a:avLst/>
          </a:prstGeom>
        </p:spPr>
        <p:txBody>
          <a:bodyPr vert="horz" lIns="91440" tIns="45720" rIns="91440" bIns="45720" rtlCol="0" anchor="b">
            <a:normAutofit/>
          </a:bodyPr>
          <a:lstStyle/>
          <a:p>
            <a:pPr marL="800100" marR="0" lvl="1" indent="-342900" fontAlgn="auto">
              <a:lnSpc>
                <a:spcPct val="90000"/>
              </a:lnSpc>
              <a:spcBef>
                <a:spcPct val="0"/>
              </a:spcBef>
              <a:spcAft>
                <a:spcPts val="600"/>
              </a:spcAft>
              <a:buClr>
                <a:srgbClr val="1E5155">
                  <a:lumMod val="40000"/>
                  <a:lumOff val="60000"/>
                </a:srgbClr>
              </a:buClr>
              <a:buSzPct val="80000"/>
              <a:tabLst/>
              <a:defRPr/>
            </a:pPr>
            <a:r>
              <a:rPr kumimoji="0" lang="en-US" sz="2600" b="1" u="none" strike="noStrike" cap="none" spc="0" normalizeH="0" baseline="0" noProof="0" dirty="0">
                <a:ln>
                  <a:noFill/>
                </a:ln>
                <a:solidFill>
                  <a:srgbClr val="EBEBEB"/>
                </a:solidFill>
                <a:effectLst>
                  <a:outerShdw blurRad="38100" dist="38100" dir="2700000" algn="tl">
                    <a:srgbClr val="000000">
                      <a:alpha val="43137"/>
                    </a:srgbClr>
                  </a:outerShdw>
                </a:effectLst>
                <a:uLnTx/>
                <a:uFillTx/>
                <a:latin typeface="+mj-lt"/>
                <a:ea typeface="+mj-ea"/>
                <a:cs typeface="+mj-cs"/>
              </a:rPr>
              <a:t>APERTURA DEL REGISTRO DE MERLUZA COMUN PARA LA PESCA ARTESANAL EN REGION DE LOS RIOS.</a:t>
            </a:r>
          </a:p>
        </p:txBody>
      </p:sp>
      <p:sp>
        <p:nvSpPr>
          <p:cNvPr id="26"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Imagen 6" descr="Un pez con la boca abierta&#10;&#10;Descripción generada automáticamente con confianza baja">
            <a:extLst>
              <a:ext uri="{FF2B5EF4-FFF2-40B4-BE49-F238E27FC236}">
                <a16:creationId xmlns:a16="http://schemas.microsoft.com/office/drawing/2014/main" id="{24951660-15D0-0B33-C447-1F0D6D4FAD89}"/>
              </a:ext>
            </a:extLst>
          </p:cNvPr>
          <p:cNvPicPr>
            <a:picLocks noChangeAspect="1"/>
          </p:cNvPicPr>
          <p:nvPr/>
        </p:nvPicPr>
        <p:blipFill rotWithShape="1">
          <a:blip r:embed="rId7"/>
          <a:srcRect l="10767" r="13703" b="-1"/>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8" name="Rectangle 27">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6775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Tabla&#10;&#10;Descripción generada automáticamente">
            <a:extLst>
              <a:ext uri="{FF2B5EF4-FFF2-40B4-BE49-F238E27FC236}">
                <a16:creationId xmlns:a16="http://schemas.microsoft.com/office/drawing/2014/main" id="{400CDA21-2C32-4472-C82D-F267016E986E}"/>
              </a:ext>
            </a:extLst>
          </p:cNvPr>
          <p:cNvPicPr>
            <a:picLocks noChangeAspect="1"/>
          </p:cNvPicPr>
          <p:nvPr/>
        </p:nvPicPr>
        <p:blipFill>
          <a:blip r:embed="rId2"/>
          <a:stretch>
            <a:fillRect/>
          </a:stretch>
        </p:blipFill>
        <p:spPr>
          <a:xfrm>
            <a:off x="274831" y="123324"/>
            <a:ext cx="11642337" cy="4240130"/>
          </a:xfrm>
          <a:prstGeom prst="rect">
            <a:avLst/>
          </a:prstGeom>
        </p:spPr>
      </p:pic>
      <p:pic>
        <p:nvPicPr>
          <p:cNvPr id="5" name="Imagen 4" descr="Tabla&#10;&#10;Descripción generada automáticamente">
            <a:extLst>
              <a:ext uri="{FF2B5EF4-FFF2-40B4-BE49-F238E27FC236}">
                <a16:creationId xmlns:a16="http://schemas.microsoft.com/office/drawing/2014/main" id="{0E57B4FC-C93F-F00E-F236-AABED50F2C9D}"/>
              </a:ext>
            </a:extLst>
          </p:cNvPr>
          <p:cNvPicPr>
            <a:picLocks noChangeAspect="1"/>
          </p:cNvPicPr>
          <p:nvPr/>
        </p:nvPicPr>
        <p:blipFill>
          <a:blip r:embed="rId3"/>
          <a:stretch>
            <a:fillRect/>
          </a:stretch>
        </p:blipFill>
        <p:spPr>
          <a:xfrm>
            <a:off x="274831" y="3198390"/>
            <a:ext cx="4545429" cy="3659610"/>
          </a:xfrm>
          <a:prstGeom prst="rect">
            <a:avLst/>
          </a:prstGeom>
        </p:spPr>
      </p:pic>
      <p:sp>
        <p:nvSpPr>
          <p:cNvPr id="8" name="CuadroTexto 7">
            <a:extLst>
              <a:ext uri="{FF2B5EF4-FFF2-40B4-BE49-F238E27FC236}">
                <a16:creationId xmlns:a16="http://schemas.microsoft.com/office/drawing/2014/main" id="{1FB28499-4FAF-EA03-EB3D-6C9F598018EB}"/>
              </a:ext>
            </a:extLst>
          </p:cNvPr>
          <p:cNvSpPr txBox="1"/>
          <p:nvPr/>
        </p:nvSpPr>
        <p:spPr>
          <a:xfrm>
            <a:off x="5039977" y="4642009"/>
            <a:ext cx="6877191" cy="1969770"/>
          </a:xfrm>
          <a:prstGeom prst="rect">
            <a:avLst/>
          </a:prstGeom>
          <a:noFill/>
        </p:spPr>
        <p:txBody>
          <a:bodyPr wrap="square" rtlCol="0">
            <a:spAutoFit/>
          </a:bodyPr>
          <a:lstStyle/>
          <a:p>
            <a:pPr marL="285750" indent="-285750" algn="just">
              <a:buFont typeface="Wingdings" panose="05000000000000000000" pitchFamily="2" charset="2"/>
              <a:buChar char="Ø"/>
            </a:pPr>
            <a:r>
              <a:rPr lang="es-CL" sz="1600" dirty="0"/>
              <a:t>EXISTE UNA DISTRIBUCION REGIONAL DE MERLUZA COMUN PARA LA REGION DE LOS RIOS Y LOS LAGOS DE 23,611 TON DE LAS CUALES SOLO SE CAPTURO EL 2022 SOLO EL 1,81 %  ES DECIR 428 KILOS. (380 KG REGION DE LOS RIOS) </a:t>
            </a:r>
          </a:p>
          <a:p>
            <a:pPr algn="just"/>
            <a:endParaRPr lang="es-CL" sz="800" dirty="0"/>
          </a:p>
          <a:p>
            <a:pPr marL="285750" indent="-285750" algn="just">
              <a:buFont typeface="Wingdings" panose="05000000000000000000" pitchFamily="2" charset="2"/>
              <a:buChar char="Ø"/>
            </a:pPr>
            <a:r>
              <a:rPr lang="es-CL" sz="1600" dirty="0"/>
              <a:t>LAS EMBARACCIONES QUE TIENEN INSCRITO EL RECURSO EN LA REGION DE LOAS RIOS SON  SOLO 38  Y SOLO UNA RALIZO DECLARACION DE 380 KILOS. </a:t>
            </a:r>
            <a:r>
              <a:rPr lang="es-CL" dirty="0"/>
              <a:t>  </a:t>
            </a:r>
          </a:p>
        </p:txBody>
      </p:sp>
    </p:spTree>
    <p:extLst>
      <p:ext uri="{BB962C8B-B14F-4D97-AF65-F5344CB8AC3E}">
        <p14:creationId xmlns:p14="http://schemas.microsoft.com/office/powerpoint/2010/main" val="24418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nterfaz de usuario gráfica, Sitio web&#10;&#10;Descripción generada automáticamente">
            <a:extLst>
              <a:ext uri="{FF2B5EF4-FFF2-40B4-BE49-F238E27FC236}">
                <a16:creationId xmlns:a16="http://schemas.microsoft.com/office/drawing/2014/main" id="{408BD647-6B00-1BCD-1EE8-2DA2F75A4691}"/>
              </a:ext>
            </a:extLst>
          </p:cNvPr>
          <p:cNvPicPr>
            <a:picLocks noChangeAspect="1"/>
          </p:cNvPicPr>
          <p:nvPr/>
        </p:nvPicPr>
        <p:blipFill>
          <a:blip r:embed="rId2"/>
          <a:stretch>
            <a:fillRect/>
          </a:stretch>
        </p:blipFill>
        <p:spPr>
          <a:xfrm>
            <a:off x="8063133" y="1066930"/>
            <a:ext cx="3756628" cy="2016425"/>
          </a:xfrm>
          <a:prstGeom prst="rect">
            <a:avLst/>
          </a:prstGeom>
        </p:spPr>
      </p:pic>
      <p:sp>
        <p:nvSpPr>
          <p:cNvPr id="5" name="CuadroTexto 4">
            <a:extLst>
              <a:ext uri="{FF2B5EF4-FFF2-40B4-BE49-F238E27FC236}">
                <a16:creationId xmlns:a16="http://schemas.microsoft.com/office/drawing/2014/main" id="{097EC8CB-13C5-A931-E169-6E0F95826EE6}"/>
              </a:ext>
            </a:extLst>
          </p:cNvPr>
          <p:cNvSpPr txBox="1"/>
          <p:nvPr/>
        </p:nvSpPr>
        <p:spPr>
          <a:xfrm>
            <a:off x="3924300" y="162913"/>
            <a:ext cx="5267826" cy="584775"/>
          </a:xfrm>
          <a:prstGeom prst="rect">
            <a:avLst/>
          </a:prstGeom>
          <a:noFill/>
        </p:spPr>
        <p:txBody>
          <a:bodyPr wrap="square">
            <a:spAutoFit/>
          </a:bodyPr>
          <a:lstStyle/>
          <a:p>
            <a:r>
              <a:rPr lang="es-CL" sz="32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 DEMANDAS SOCIALES </a:t>
            </a:r>
            <a:endParaRPr lang="es-CL" sz="3200" dirty="0"/>
          </a:p>
        </p:txBody>
      </p:sp>
      <p:pic>
        <p:nvPicPr>
          <p:cNvPr id="9" name="Imagen 8" descr="Interfaz de usuario gráfica, Texto&#10;&#10;Descripción generada automáticamente">
            <a:extLst>
              <a:ext uri="{FF2B5EF4-FFF2-40B4-BE49-F238E27FC236}">
                <a16:creationId xmlns:a16="http://schemas.microsoft.com/office/drawing/2014/main" id="{74AE319C-6A5D-7257-F6C5-1E9DEFD65AE2}"/>
              </a:ext>
            </a:extLst>
          </p:cNvPr>
          <p:cNvPicPr>
            <a:picLocks noChangeAspect="1"/>
          </p:cNvPicPr>
          <p:nvPr/>
        </p:nvPicPr>
        <p:blipFill>
          <a:blip r:embed="rId3"/>
          <a:stretch>
            <a:fillRect/>
          </a:stretch>
        </p:blipFill>
        <p:spPr>
          <a:xfrm>
            <a:off x="9713" y="529845"/>
            <a:ext cx="3771783" cy="3637077"/>
          </a:xfrm>
          <a:prstGeom prst="rect">
            <a:avLst/>
          </a:prstGeom>
        </p:spPr>
      </p:pic>
      <p:pic>
        <p:nvPicPr>
          <p:cNvPr id="11" name="Imagen 10" descr="Interfaz de usuario gráfica, Sitio web&#10;&#10;Descripción generada automáticamente">
            <a:extLst>
              <a:ext uri="{FF2B5EF4-FFF2-40B4-BE49-F238E27FC236}">
                <a16:creationId xmlns:a16="http://schemas.microsoft.com/office/drawing/2014/main" id="{FD246B67-06F2-9112-8A95-CF52F9DBAE79}"/>
              </a:ext>
            </a:extLst>
          </p:cNvPr>
          <p:cNvPicPr>
            <a:picLocks noChangeAspect="1"/>
          </p:cNvPicPr>
          <p:nvPr/>
        </p:nvPicPr>
        <p:blipFill>
          <a:blip r:embed="rId4"/>
          <a:stretch>
            <a:fillRect/>
          </a:stretch>
        </p:blipFill>
        <p:spPr>
          <a:xfrm>
            <a:off x="5050982" y="3351066"/>
            <a:ext cx="6768779" cy="3506597"/>
          </a:xfrm>
          <a:prstGeom prst="rect">
            <a:avLst/>
          </a:prstGeom>
        </p:spPr>
      </p:pic>
      <p:pic>
        <p:nvPicPr>
          <p:cNvPr id="7" name="Imagen 6" descr="Una multitud de gente&#10;&#10;Descripción generada automáticamente">
            <a:extLst>
              <a:ext uri="{FF2B5EF4-FFF2-40B4-BE49-F238E27FC236}">
                <a16:creationId xmlns:a16="http://schemas.microsoft.com/office/drawing/2014/main" id="{8F5B6677-138F-E60B-E496-C059764533F3}"/>
              </a:ext>
            </a:extLst>
          </p:cNvPr>
          <p:cNvPicPr>
            <a:picLocks noChangeAspect="1"/>
          </p:cNvPicPr>
          <p:nvPr/>
        </p:nvPicPr>
        <p:blipFill>
          <a:blip r:embed="rId5"/>
          <a:stretch>
            <a:fillRect/>
          </a:stretch>
        </p:blipFill>
        <p:spPr>
          <a:xfrm>
            <a:off x="3591136" y="899850"/>
            <a:ext cx="5009728" cy="3336479"/>
          </a:xfrm>
          <a:prstGeom prst="rect">
            <a:avLst/>
          </a:prstGeom>
        </p:spPr>
      </p:pic>
      <p:pic>
        <p:nvPicPr>
          <p:cNvPr id="17" name="Imagen 16" descr="Interfaz de usuario gráfica, Aplicación&#10;&#10;Descripción generada automáticamente">
            <a:extLst>
              <a:ext uri="{FF2B5EF4-FFF2-40B4-BE49-F238E27FC236}">
                <a16:creationId xmlns:a16="http://schemas.microsoft.com/office/drawing/2014/main" id="{34201BE5-8C53-9E39-3483-077C896B4FE4}"/>
              </a:ext>
            </a:extLst>
          </p:cNvPr>
          <p:cNvPicPr>
            <a:picLocks noChangeAspect="1"/>
          </p:cNvPicPr>
          <p:nvPr/>
        </p:nvPicPr>
        <p:blipFill>
          <a:blip r:embed="rId6"/>
          <a:stretch>
            <a:fillRect/>
          </a:stretch>
        </p:blipFill>
        <p:spPr>
          <a:xfrm>
            <a:off x="9713" y="4481660"/>
            <a:ext cx="4438687" cy="2376003"/>
          </a:xfrm>
          <a:prstGeom prst="rect">
            <a:avLst/>
          </a:prstGeom>
        </p:spPr>
      </p:pic>
      <p:pic>
        <p:nvPicPr>
          <p:cNvPr id="21" name="Imagen 20" descr="Logotipo&#10;&#10;Descripción generada automáticamente">
            <a:extLst>
              <a:ext uri="{FF2B5EF4-FFF2-40B4-BE49-F238E27FC236}">
                <a16:creationId xmlns:a16="http://schemas.microsoft.com/office/drawing/2014/main" id="{BB25DD7F-107C-01D7-69E9-90948F7DA022}"/>
              </a:ext>
            </a:extLst>
          </p:cNvPr>
          <p:cNvPicPr>
            <a:picLocks noChangeAspect="1"/>
          </p:cNvPicPr>
          <p:nvPr/>
        </p:nvPicPr>
        <p:blipFill>
          <a:blip r:embed="rId7"/>
          <a:stretch>
            <a:fillRect/>
          </a:stretch>
        </p:blipFill>
        <p:spPr>
          <a:xfrm>
            <a:off x="5961089" y="2498580"/>
            <a:ext cx="646597" cy="584775"/>
          </a:xfrm>
          <a:prstGeom prst="rect">
            <a:avLst/>
          </a:prstGeom>
        </p:spPr>
      </p:pic>
    </p:spTree>
    <p:extLst>
      <p:ext uri="{BB962C8B-B14F-4D97-AF65-F5344CB8AC3E}">
        <p14:creationId xmlns:p14="http://schemas.microsoft.com/office/powerpoint/2010/main" val="2170716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C4D71FC-0A5F-E049-900E-A5747EC344D9}"/>
              </a:ext>
            </a:extLst>
          </p:cNvPr>
          <p:cNvSpPr>
            <a:spLocks noGrp="1"/>
          </p:cNvSpPr>
          <p:nvPr>
            <p:ph type="title"/>
          </p:nvPr>
        </p:nvSpPr>
        <p:spPr>
          <a:xfrm>
            <a:off x="601438" y="332640"/>
            <a:ext cx="6188190" cy="1289474"/>
          </a:xfrm>
        </p:spPr>
        <p:txBody>
          <a:bodyPr>
            <a:normAutofit fontScale="90000"/>
          </a:bodyPr>
          <a:lstStyle/>
          <a:p>
            <a:pPr marL="342900" marR="0" lvl="0" indent="-342900" defTabSz="457200" rtl="0" eaLnBrk="1" fontAlgn="auto" latinLnBrk="0" hangingPunct="1">
              <a:lnSpc>
                <a:spcPct val="90000"/>
              </a:lnSpc>
              <a:spcBef>
                <a:spcPts val="1000"/>
              </a:spcBef>
              <a:spcAft>
                <a:spcPts val="0"/>
              </a:spcAft>
              <a:buClr>
                <a:srgbClr val="1E5155">
                  <a:lumMod val="40000"/>
                  <a:lumOff val="60000"/>
                </a:srgbClr>
              </a:buClr>
              <a:buSzPct val="80000"/>
              <a:buFont typeface="Wingdings" panose="05000000000000000000" pitchFamily="2" charset="2"/>
              <a:buChar char="Ø"/>
              <a:tabLst/>
              <a:defRPr/>
            </a:pPr>
            <a:r>
              <a:rPr kumimoji="0" lang="es-CL" sz="2400" b="1" i="0"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mj-cs"/>
              </a:rPr>
              <a:t>DEJAR SIN EFECTO LA SUSPENSIÓN DE LA INSCRIPCIÓN EN EL RPA DEL RECURSO MACHA POR REGIONES</a:t>
            </a:r>
            <a:br>
              <a:rPr kumimoji="0" lang="es-CL" sz="2000" b="1" i="0" u="none"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mj-cs"/>
              </a:rPr>
            </a:br>
            <a:endParaRPr lang="es-CL" sz="2000" u="sng" dirty="0">
              <a:solidFill>
                <a:srgbClr val="EBEBEB"/>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F15A1B00-B9CC-2C45-8EF1-5449B1F3023E}"/>
              </a:ext>
            </a:extLst>
          </p:cNvPr>
          <p:cNvSpPr>
            <a:spLocks noGrp="1"/>
          </p:cNvSpPr>
          <p:nvPr>
            <p:ph idx="1"/>
          </p:nvPr>
        </p:nvSpPr>
        <p:spPr>
          <a:xfrm>
            <a:off x="347572" y="1622114"/>
            <a:ext cx="6357434" cy="3709641"/>
          </a:xfrm>
        </p:spPr>
        <p:txBody>
          <a:bodyPr>
            <a:normAutofit fontScale="70000" lnSpcReduction="20000"/>
          </a:bodyPr>
          <a:lstStyle/>
          <a:p>
            <a:pPr marL="0" indent="0" algn="just">
              <a:buNone/>
            </a:pPr>
            <a:r>
              <a:rPr lang="es-CL" sz="29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s-CL" sz="29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SE PIDE CUMPLIR EL COMPROMISO A LA BREVEDAD Y DEJAR SIN EFECTO LA SUSPENSIÓN TRANSITORIA DE LA INSCRIPCIÓN DE BUZOS MARISCADORES EN EL REGISTRO PESQUERO ARTESANAL (RPA), ASOCIADOS A LA PESQUERÍA DEL RECURSO MACHA EN TODAS SUS CATEGORÍAS EN LA REGIÓN DE LOS RÍOS. </a:t>
            </a:r>
            <a:endParaRPr lang="es-CL" sz="2900" dirty="0">
              <a:solidFill>
                <a:srgbClr val="FFFFFF"/>
              </a:solidFill>
              <a:effectLst/>
              <a:latin typeface="Calibri" panose="020F0502020204030204" pitchFamily="34" charset="0"/>
              <a:ea typeface="Calibri" panose="020F0502020204030204" pitchFamily="34" charset="0"/>
            </a:endParaRPr>
          </a:p>
          <a:p>
            <a:pPr marL="114300" indent="0" algn="just">
              <a:buNone/>
            </a:pPr>
            <a:endParaRPr lang="es-CL" sz="2200" dirty="0">
              <a:effectLst/>
              <a:latin typeface="Calibri" panose="020F0502020204030204" pitchFamily="34" charset="0"/>
              <a:ea typeface="Calibri" panose="020F0502020204030204" pitchFamily="34" charset="0"/>
              <a:cs typeface="Calibri" panose="020F0502020204030204" pitchFamily="34" charset="0"/>
            </a:endParaRPr>
          </a:p>
          <a:p>
            <a:pPr marL="114300" indent="0" algn="just">
              <a:buNone/>
            </a:pPr>
            <a:r>
              <a:rPr lang="es-CL" sz="2900" dirty="0">
                <a:effectLst/>
                <a:latin typeface="Calibri" panose="020F0502020204030204" pitchFamily="34" charset="0"/>
                <a:ea typeface="Calibri" panose="020F0502020204030204" pitchFamily="34" charset="0"/>
                <a:cs typeface="Calibri" panose="020F0502020204030204" pitchFamily="34" charset="0"/>
              </a:rPr>
              <a:t>	SEÑALAR QUE EN LA REGIÓN TODOS LOS RECURSOS ASOCIADOS A LA MACHA SE EXTRAEN MEDIANTE BUCEO, NO EXISTE EL MÉTODO DE TALONEO U OTRO MÉTODO DE EXTRACCIÓN DE LAS ESPECIES ASOCIADAS, DEBIDO A LA FORMA DE LA COSTA EXISTENTE EN NUESTRA REGIÓN, ESTO NOS HACE DIFERENTES A LAS DEMÁS REGIONES. </a:t>
            </a:r>
            <a:endParaRPr lang="en-US" sz="2900" dirty="0">
              <a:effectLst/>
              <a:latin typeface="Calibri" panose="020F0502020204030204" pitchFamily="34" charset="0"/>
              <a:ea typeface="Calibri" panose="020F0502020204030204" pitchFamily="34" charset="0"/>
            </a:endParaRP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Imagen 4" descr="Imagen de la pantalla de un celular&#10;&#10;Descripción generada automáticamente">
            <a:extLst>
              <a:ext uri="{FF2B5EF4-FFF2-40B4-BE49-F238E27FC236}">
                <a16:creationId xmlns:a16="http://schemas.microsoft.com/office/drawing/2014/main" id="{BA036683-D35B-D6C0-D592-79A310C69D8D}"/>
              </a:ext>
            </a:extLst>
          </p:cNvPr>
          <p:cNvPicPr>
            <a:picLocks noChangeAspect="1"/>
          </p:cNvPicPr>
          <p:nvPr/>
        </p:nvPicPr>
        <p:blipFill rotWithShape="1">
          <a:blip r:embed="rId3"/>
          <a:srcRect r="177"/>
          <a:stretch/>
        </p:blipFill>
        <p:spPr>
          <a:xfrm>
            <a:off x="7015975" y="1"/>
            <a:ext cx="5176446"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6" name="Imagen 5" descr="Un perro caliente y papas fritas&#10;&#10;Descripción generada automáticamente con confianza baja">
            <a:extLst>
              <a:ext uri="{FF2B5EF4-FFF2-40B4-BE49-F238E27FC236}">
                <a16:creationId xmlns:a16="http://schemas.microsoft.com/office/drawing/2014/main" id="{527C7842-AA76-8FC0-A823-8C2A4C8551E8}"/>
              </a:ext>
            </a:extLst>
          </p:cNvPr>
          <p:cNvPicPr>
            <a:picLocks noChangeAspect="1"/>
          </p:cNvPicPr>
          <p:nvPr/>
        </p:nvPicPr>
        <p:blipFill>
          <a:blip r:embed="rId4"/>
          <a:stretch>
            <a:fillRect/>
          </a:stretch>
        </p:blipFill>
        <p:spPr>
          <a:xfrm>
            <a:off x="601439" y="5160763"/>
            <a:ext cx="2597440" cy="1612832"/>
          </a:xfrm>
          <a:prstGeom prst="rect">
            <a:avLst/>
          </a:prstGeom>
        </p:spPr>
      </p:pic>
      <p:pic>
        <p:nvPicPr>
          <p:cNvPr id="8" name="Imagen 7" descr="Imagen que contiene animal, comida, plato, tabla&#10;&#10;Descripción generada automáticamente">
            <a:extLst>
              <a:ext uri="{FF2B5EF4-FFF2-40B4-BE49-F238E27FC236}">
                <a16:creationId xmlns:a16="http://schemas.microsoft.com/office/drawing/2014/main" id="{39652B08-BA96-DB7E-8646-CA5E61823F5E}"/>
              </a:ext>
            </a:extLst>
          </p:cNvPr>
          <p:cNvPicPr>
            <a:picLocks noChangeAspect="1"/>
          </p:cNvPicPr>
          <p:nvPr/>
        </p:nvPicPr>
        <p:blipFill>
          <a:blip r:embed="rId5"/>
          <a:stretch>
            <a:fillRect/>
          </a:stretch>
        </p:blipFill>
        <p:spPr>
          <a:xfrm>
            <a:off x="3626529" y="5160763"/>
            <a:ext cx="2867257" cy="1612832"/>
          </a:xfrm>
          <a:prstGeom prst="rect">
            <a:avLst/>
          </a:prstGeom>
        </p:spPr>
      </p:pic>
    </p:spTree>
    <p:extLst>
      <p:ext uri="{BB962C8B-B14F-4D97-AF65-F5344CB8AC3E}">
        <p14:creationId xmlns:p14="http://schemas.microsoft.com/office/powerpoint/2010/main" val="3911170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C29A7-7DA0-CA41-848E-A8CEFA1F72A8}"/>
              </a:ext>
            </a:extLst>
          </p:cNvPr>
          <p:cNvSpPr>
            <a:spLocks noGrp="1"/>
          </p:cNvSpPr>
          <p:nvPr>
            <p:ph type="title"/>
          </p:nvPr>
        </p:nvSpPr>
        <p:spPr>
          <a:xfrm>
            <a:off x="838200" y="206629"/>
            <a:ext cx="10515600" cy="1325563"/>
          </a:xfrm>
        </p:spPr>
        <p:txBody>
          <a:bodyPr>
            <a:normAutofit/>
          </a:bodyPr>
          <a:lstStyle/>
          <a:p>
            <a:pPr marL="342900" indent="-342900">
              <a:buFont typeface="Wingdings" panose="05000000000000000000" pitchFamily="2" charset="2"/>
              <a:buChar char="Ø"/>
            </a:pPr>
            <a:r>
              <a:rPr lang="es-CL" sz="24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DECLARAR LA SIERRA Y OTRAS PESQUERÍAS DE PECES OLVIDADOS COMO PESQUERÍA DE PEQUEÑA ESCALA MULTIESPECIES</a:t>
            </a:r>
            <a:endParaRPr lang="es-CL" sz="2400" b="1" u="sng" dirty="0">
              <a:solidFill>
                <a:schemeClr val="tx1"/>
              </a:solidFill>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6E9EF47E-247C-7F4A-8CCC-94EBB9DC083F}"/>
              </a:ext>
            </a:extLst>
          </p:cNvPr>
          <p:cNvSpPr>
            <a:spLocks noGrp="1"/>
          </p:cNvSpPr>
          <p:nvPr>
            <p:ph idx="1"/>
          </p:nvPr>
        </p:nvSpPr>
        <p:spPr>
          <a:xfrm>
            <a:off x="418475" y="1343319"/>
            <a:ext cx="10695482" cy="4791456"/>
          </a:xfrm>
        </p:spPr>
        <p:txBody>
          <a:bodyPr>
            <a:normAutofit fontScale="92500" lnSpcReduction="20000"/>
          </a:bodyPr>
          <a:lstStyle/>
          <a:p>
            <a:pPr marL="800100" indent="-457200" algn="just">
              <a:buAutoNum type="alphaUcParenR"/>
            </a:pPr>
            <a:r>
              <a:rPr lang="es-CL" sz="2400" dirty="0">
                <a:effectLst/>
                <a:latin typeface="Calibri" panose="020F0502020204030204" pitchFamily="34" charset="0"/>
                <a:ea typeface="Calibri" panose="020F0502020204030204" pitchFamily="34" charset="0"/>
                <a:cs typeface="Calibri" panose="020F0502020204030204" pitchFamily="34" charset="0"/>
              </a:rPr>
              <a:t>REQUERIMOS QUE LA </a:t>
            </a:r>
            <a:r>
              <a:rPr lang="es-CL" sz="2400" b="1" dirty="0">
                <a:effectLst/>
                <a:latin typeface="Calibri" panose="020F0502020204030204" pitchFamily="34" charset="0"/>
                <a:ea typeface="Calibri" panose="020F0502020204030204" pitchFamily="34" charset="0"/>
                <a:cs typeface="Calibri" panose="020F0502020204030204" pitchFamily="34" charset="0"/>
              </a:rPr>
              <a:t>SIERRA </a:t>
            </a:r>
            <a:r>
              <a:rPr lang="es-CL" sz="2400" dirty="0">
                <a:effectLst/>
                <a:latin typeface="Calibri" panose="020F0502020204030204" pitchFamily="34" charset="0"/>
                <a:ea typeface="Calibri" panose="020F0502020204030204" pitchFamily="34" charset="0"/>
                <a:cs typeface="Calibri" panose="020F0502020204030204" pitchFamily="34" charset="0"/>
              </a:rPr>
              <a:t>SEA CONSIDERADA COMO UNA </a:t>
            </a:r>
            <a:r>
              <a:rPr lang="es-CL" sz="2400" b="1" dirty="0">
                <a:effectLst/>
                <a:latin typeface="Calibri" panose="020F0502020204030204" pitchFamily="34" charset="0"/>
                <a:ea typeface="Calibri" panose="020F0502020204030204" pitchFamily="34" charset="0"/>
                <a:cs typeface="Calibri" panose="020F0502020204030204" pitchFamily="34" charset="0"/>
              </a:rPr>
              <a:t>“PESQUERÍA DE PEQUEÑA ESCALA MÚLTIESPECIES” </a:t>
            </a:r>
            <a:r>
              <a:rPr lang="es-CL" sz="2400" dirty="0">
                <a:effectLst/>
                <a:latin typeface="Calibri" panose="020F0502020204030204" pitchFamily="34" charset="0"/>
                <a:ea typeface="Calibri" panose="020F0502020204030204" pitchFamily="34" charset="0"/>
                <a:cs typeface="Calibri" panose="020F0502020204030204" pitchFamily="34" charset="0"/>
              </a:rPr>
              <a:t>EN EL MARCO DE LA NÓMINA NACIONAL DE PESQUERÍAS ARTESANALES, SEGÚN LO ESTABLECIDO EN LA RES. EX. </a:t>
            </a:r>
            <a:r>
              <a:rPr lang="es-CL" sz="2400" dirty="0" err="1">
                <a:effectLst/>
                <a:latin typeface="Calibri" panose="020F0502020204030204" pitchFamily="34" charset="0"/>
                <a:ea typeface="Calibri" panose="020F0502020204030204" pitchFamily="34" charset="0"/>
                <a:cs typeface="Calibri" panose="020F0502020204030204" pitchFamily="34" charset="0"/>
              </a:rPr>
              <a:t>N°</a:t>
            </a:r>
            <a:r>
              <a:rPr lang="es-CL" sz="2400" dirty="0">
                <a:effectLst/>
                <a:latin typeface="Calibri" panose="020F0502020204030204" pitchFamily="34" charset="0"/>
                <a:ea typeface="Calibri" panose="020F0502020204030204" pitchFamily="34" charset="0"/>
                <a:cs typeface="Calibri" panose="020F0502020204030204" pitchFamily="34" charset="0"/>
              </a:rPr>
              <a:t> 3115 DE 2013 Y SUS MODIFICACIONES. </a:t>
            </a:r>
          </a:p>
          <a:p>
            <a:pPr marL="800100" indent="-457200" algn="just">
              <a:buAutoNum type="alphaUcParenR"/>
            </a:pPr>
            <a:endParaRPr lang="es-CL" sz="2400" dirty="0">
              <a:effectLst/>
              <a:latin typeface="Calibri" panose="020F0502020204030204" pitchFamily="34" charset="0"/>
              <a:ea typeface="Calibri" panose="020F0502020204030204" pitchFamily="34" charset="0"/>
              <a:cs typeface="Calibri" panose="020F0502020204030204" pitchFamily="34" charset="0"/>
            </a:endParaRPr>
          </a:p>
          <a:p>
            <a:pPr marL="800100" indent="-457200" algn="just">
              <a:buAutoNum type="alphaUcParenR"/>
            </a:pPr>
            <a:r>
              <a:rPr lang="es-CL" sz="2400" dirty="0">
                <a:effectLst/>
                <a:latin typeface="Calibri" panose="020F0502020204030204" pitchFamily="34" charset="0"/>
                <a:ea typeface="Calibri" panose="020F0502020204030204" pitchFamily="34" charset="0"/>
                <a:cs typeface="Calibri" panose="020F0502020204030204" pitchFamily="34" charset="0"/>
              </a:rPr>
              <a:t>SE SOLICITA </a:t>
            </a:r>
            <a:r>
              <a:rPr kumimoji="0" lang="es-CL"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SE SOLICITA PARA EL AÑO 2020 (MAYO – JUNIO) SUSPENDER TRANSITORIAMENTE POR CATEGORÍA DE PESCADOR ARTESANAL LA INSCRIPCIÓN EN EL REGISTRO ARTESANAL EN LA REGIÓN DE LOS RÍOS PARA LA PESQUERÍA DE </a:t>
            </a:r>
            <a:r>
              <a:rPr kumimoji="0" lang="es-CL" sz="2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SIERRA </a:t>
            </a:r>
            <a:r>
              <a:rPr kumimoji="0" lang="es-CL"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CON EL FIN DE CREAR UN COMITÉ DE MANEJO PARA ESTA PESQUERÍA, JUNTO CON FINANCIAR LA OPERACIÓN DEL COMITÉ Y LOS ESTUDIOS DE EVALUACIÓN DE STOCK NECESARIOS.</a:t>
            </a:r>
          </a:p>
          <a:p>
            <a:pPr indent="0" algn="just">
              <a:buNone/>
            </a:pPr>
            <a:endParaRPr kumimoji="0" lang="es-CL"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800100" indent="-457200" algn="just">
              <a:buFont typeface="Wingdings 3" charset="2"/>
              <a:buAutoNum type="alphaUcParenR"/>
            </a:pPr>
            <a:r>
              <a:rPr lang="es-CL" sz="2400" dirty="0">
                <a:effectLst/>
                <a:latin typeface="Calibri" panose="020F0502020204030204" pitchFamily="34" charset="0"/>
                <a:ea typeface="Calibri" panose="020F0502020204030204" pitchFamily="34" charset="0"/>
                <a:cs typeface="Calibri" panose="020F0502020204030204" pitchFamily="34" charset="0"/>
              </a:rPr>
              <a:t>ES IMPORTANTE PARA NUESTRA REGIÓN QUE EN LA DECLARACIÓN DE PESQUERÍA DE PEQUEÑA ESCALA ESTÉN PRESENTES EL PEJERREY DE MAR, ROBALO Y PUYE PARA QUE LOS PESCADORES HABITUALES Y EMBARCACIONES PUEDEN DECLARAR Y VENDER LEGALMENTE YA QUE EN LA RESOLUCIÓN 3115 ESTÁN INSERTAS COMO ESPECIE ASOCIADA AL JUREL. </a:t>
            </a:r>
            <a:endParaRPr lang="es-CL" sz="2400" dirty="0">
              <a:effectLst/>
              <a:latin typeface="Calibri" panose="020F0502020204030204" pitchFamily="34" charset="0"/>
              <a:ea typeface="Calibri" panose="020F0502020204030204" pitchFamily="34" charset="0"/>
            </a:endParaRPr>
          </a:p>
          <a:p>
            <a:endParaRPr lang="es-CL" dirty="0"/>
          </a:p>
        </p:txBody>
      </p:sp>
    </p:spTree>
    <p:extLst>
      <p:ext uri="{BB962C8B-B14F-4D97-AF65-F5344CB8AC3E}">
        <p14:creationId xmlns:p14="http://schemas.microsoft.com/office/powerpoint/2010/main" val="834683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Imagen 7" descr="Un par de personas en un barco en el agua&#10;&#10;Descripción generada automáticamente con confianza baja">
            <a:extLst>
              <a:ext uri="{FF2B5EF4-FFF2-40B4-BE49-F238E27FC236}">
                <a16:creationId xmlns:a16="http://schemas.microsoft.com/office/drawing/2014/main" id="{71DA356A-D98D-9933-946B-B4685862A636}"/>
              </a:ext>
            </a:extLst>
          </p:cNvPr>
          <p:cNvPicPr>
            <a:picLocks noChangeAspect="1"/>
          </p:cNvPicPr>
          <p:nvPr/>
        </p:nvPicPr>
        <p:blipFill rotWithShape="1">
          <a:blip r:embed="rId7"/>
          <a:srcRect t="19987" b="18248"/>
          <a:stretch/>
        </p:blipFill>
        <p:spPr>
          <a:xfrm>
            <a:off x="1" y="-5"/>
            <a:ext cx="6095999" cy="5020241"/>
          </a:xfrm>
          <a:custGeom>
            <a:avLst/>
            <a:gdLst/>
            <a:ahLst/>
            <a:cxnLst/>
            <a:rect l="l" t="t" r="r" b="b"/>
            <a:pathLst>
              <a:path w="6095999" h="5020241">
                <a:moveTo>
                  <a:pt x="0" y="0"/>
                </a:moveTo>
                <a:lnTo>
                  <a:pt x="6095999" y="0"/>
                </a:lnTo>
                <a:lnTo>
                  <a:pt x="6095999"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pic>
        <p:nvPicPr>
          <p:cNvPr id="3" name="Imagen 2" descr="Interfaz de usuario gráfica, Aplicación, Sitio web&#10;&#10;Descripción generada automáticamente">
            <a:extLst>
              <a:ext uri="{FF2B5EF4-FFF2-40B4-BE49-F238E27FC236}">
                <a16:creationId xmlns:a16="http://schemas.microsoft.com/office/drawing/2014/main" id="{DBDBCC7E-61B1-BDD4-6E3B-0DB357F91804}"/>
              </a:ext>
            </a:extLst>
          </p:cNvPr>
          <p:cNvPicPr>
            <a:picLocks noChangeAspect="1"/>
          </p:cNvPicPr>
          <p:nvPr/>
        </p:nvPicPr>
        <p:blipFill rotWithShape="1">
          <a:blip r:embed="rId8"/>
          <a:srcRect l="11797" r="17045" b="-2"/>
          <a:stretch/>
        </p:blipFill>
        <p:spPr>
          <a:xfrm>
            <a:off x="6096000" y="9403"/>
            <a:ext cx="6095696" cy="4583103"/>
          </a:xfrm>
          <a:custGeom>
            <a:avLst/>
            <a:gdLst/>
            <a:ahLst/>
            <a:cxnLst/>
            <a:rect l="l" t="t" r="r" b="b"/>
            <a:pathLst>
              <a:path w="6095696" h="4583103">
                <a:moveTo>
                  <a:pt x="0" y="0"/>
                </a:moveTo>
                <a:lnTo>
                  <a:pt x="6095696" y="0"/>
                </a:lnTo>
                <a:lnTo>
                  <a:pt x="6095696" y="4057991"/>
                </a:lnTo>
                <a:lnTo>
                  <a:pt x="5818946" y="4110187"/>
                </a:lnTo>
                <a:lnTo>
                  <a:pt x="5543413" y="4159931"/>
                </a:lnTo>
                <a:lnTo>
                  <a:pt x="5266662" y="4208624"/>
                </a:lnTo>
                <a:lnTo>
                  <a:pt x="4988691" y="4250310"/>
                </a:lnTo>
                <a:lnTo>
                  <a:pt x="4711940" y="4292347"/>
                </a:lnTo>
                <a:lnTo>
                  <a:pt x="4433969" y="4331582"/>
                </a:lnTo>
                <a:lnTo>
                  <a:pt x="4159656" y="4365211"/>
                </a:lnTo>
                <a:lnTo>
                  <a:pt x="3881685" y="4397089"/>
                </a:lnTo>
                <a:lnTo>
                  <a:pt x="3604934" y="4426165"/>
                </a:lnTo>
                <a:lnTo>
                  <a:pt x="3333059" y="4451387"/>
                </a:lnTo>
                <a:lnTo>
                  <a:pt x="3057527" y="4476609"/>
                </a:lnTo>
                <a:lnTo>
                  <a:pt x="2785652" y="4497628"/>
                </a:lnTo>
                <a:lnTo>
                  <a:pt x="2513777" y="4514092"/>
                </a:lnTo>
                <a:lnTo>
                  <a:pt x="2243122" y="4531258"/>
                </a:lnTo>
                <a:lnTo>
                  <a:pt x="1974904" y="4545620"/>
                </a:lnTo>
                <a:lnTo>
                  <a:pt x="1709125" y="4555779"/>
                </a:lnTo>
                <a:lnTo>
                  <a:pt x="1443346" y="4564537"/>
                </a:lnTo>
                <a:lnTo>
                  <a:pt x="1180006" y="4572944"/>
                </a:lnTo>
                <a:lnTo>
                  <a:pt x="920323" y="4576798"/>
                </a:lnTo>
                <a:lnTo>
                  <a:pt x="660640" y="4581001"/>
                </a:lnTo>
                <a:lnTo>
                  <a:pt x="404614" y="4583103"/>
                </a:lnTo>
                <a:lnTo>
                  <a:pt x="151027" y="4581001"/>
                </a:lnTo>
                <a:lnTo>
                  <a:pt x="0" y="4581001"/>
                </a:lnTo>
                <a:close/>
              </a:path>
            </a:pathLst>
          </a:custGeom>
        </p:spPr>
      </p:pic>
      <p:sp>
        <p:nvSpPr>
          <p:cNvPr id="2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72088A48-1C4C-2B6F-8303-A111598EEBA9}"/>
              </a:ext>
            </a:extLst>
          </p:cNvPr>
          <p:cNvSpPr txBox="1"/>
          <p:nvPr/>
        </p:nvSpPr>
        <p:spPr>
          <a:xfrm>
            <a:off x="636916" y="4854346"/>
            <a:ext cx="10407602" cy="868026"/>
          </a:xfrm>
          <a:prstGeom prst="rect">
            <a:avLst/>
          </a:prstGeom>
        </p:spPr>
        <p:txBody>
          <a:bodyPr vert="horz" lIns="91440" tIns="45720" rIns="91440" bIns="45720" rtlCol="0" anchor="b">
            <a:normAutofit/>
          </a:bodyPr>
          <a:lstStyle/>
          <a:p>
            <a:pPr marL="685800" indent="-685800">
              <a:spcBef>
                <a:spcPct val="0"/>
              </a:spcBef>
              <a:spcAft>
                <a:spcPts val="600"/>
              </a:spcAft>
              <a:buFont typeface="Wingdings" panose="05000000000000000000" pitchFamily="2" charset="2"/>
              <a:buChar char="Ø"/>
            </a:pPr>
            <a:r>
              <a:rPr lang="en-US" sz="4800" dirty="0">
                <a:solidFill>
                  <a:srgbClr val="EBEBEB"/>
                </a:solidFill>
                <a:effectLst>
                  <a:outerShdw blurRad="38100" dist="38100" dir="2700000" algn="tl">
                    <a:srgbClr val="000000">
                      <a:alpha val="43137"/>
                    </a:srgbClr>
                  </a:outerShdw>
                </a:effectLst>
                <a:latin typeface="+mj-lt"/>
                <a:ea typeface="+mj-ea"/>
                <a:cs typeface="+mj-cs"/>
              </a:rPr>
              <a:t>CONGRIO DORADO FUP </a:t>
            </a:r>
          </a:p>
        </p:txBody>
      </p:sp>
    </p:spTree>
    <p:extLst>
      <p:ext uri="{BB962C8B-B14F-4D97-AF65-F5344CB8AC3E}">
        <p14:creationId xmlns:p14="http://schemas.microsoft.com/office/powerpoint/2010/main" val="2157077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Diagrama&#10;&#10;Descripción generada automáticamente">
            <a:extLst>
              <a:ext uri="{FF2B5EF4-FFF2-40B4-BE49-F238E27FC236}">
                <a16:creationId xmlns:a16="http://schemas.microsoft.com/office/drawing/2014/main" id="{C4EB4C68-B95A-5A13-B277-471796E6F5CB}"/>
              </a:ext>
            </a:extLst>
          </p:cNvPr>
          <p:cNvPicPr>
            <a:picLocks noChangeAspect="1"/>
          </p:cNvPicPr>
          <p:nvPr/>
        </p:nvPicPr>
        <p:blipFill>
          <a:blip r:embed="rId2"/>
          <a:stretch>
            <a:fillRect/>
          </a:stretch>
        </p:blipFill>
        <p:spPr>
          <a:xfrm>
            <a:off x="145575" y="1299410"/>
            <a:ext cx="4721901" cy="4902691"/>
          </a:xfrm>
          <a:prstGeom prst="rect">
            <a:avLst/>
          </a:prstGeom>
        </p:spPr>
      </p:pic>
      <p:sp>
        <p:nvSpPr>
          <p:cNvPr id="10" name="CuadroTexto 9">
            <a:extLst>
              <a:ext uri="{FF2B5EF4-FFF2-40B4-BE49-F238E27FC236}">
                <a16:creationId xmlns:a16="http://schemas.microsoft.com/office/drawing/2014/main" id="{4A16E616-6031-AFE3-E5AC-FE9604A338C7}"/>
              </a:ext>
            </a:extLst>
          </p:cNvPr>
          <p:cNvSpPr txBox="1"/>
          <p:nvPr/>
        </p:nvSpPr>
        <p:spPr>
          <a:xfrm>
            <a:off x="899410" y="374754"/>
            <a:ext cx="4721901" cy="369332"/>
          </a:xfrm>
          <a:prstGeom prst="rect">
            <a:avLst/>
          </a:prstGeom>
          <a:noFill/>
        </p:spPr>
        <p:txBody>
          <a:bodyPr wrap="square" rtlCol="0">
            <a:spAutoFit/>
          </a:bodyPr>
          <a:lstStyle/>
          <a:p>
            <a:r>
              <a:rPr lang="es-CL" b="1" u="sng" dirty="0">
                <a:effectLst>
                  <a:outerShdw blurRad="38100" dist="38100" dir="2700000" algn="tl">
                    <a:srgbClr val="000000">
                      <a:alpha val="43137"/>
                    </a:srgbClr>
                  </a:outerShdw>
                </a:effectLst>
              </a:rPr>
              <a:t>SITUACION ANTERIOR </a:t>
            </a:r>
          </a:p>
        </p:txBody>
      </p:sp>
      <p:sp>
        <p:nvSpPr>
          <p:cNvPr id="11" name="CuadroTexto 10">
            <a:extLst>
              <a:ext uri="{FF2B5EF4-FFF2-40B4-BE49-F238E27FC236}">
                <a16:creationId xmlns:a16="http://schemas.microsoft.com/office/drawing/2014/main" id="{3B2A806B-5231-A295-F2BB-2A0631BDF932}"/>
              </a:ext>
            </a:extLst>
          </p:cNvPr>
          <p:cNvSpPr txBox="1"/>
          <p:nvPr/>
        </p:nvSpPr>
        <p:spPr>
          <a:xfrm>
            <a:off x="7749915" y="374754"/>
            <a:ext cx="3072983" cy="369332"/>
          </a:xfrm>
          <a:prstGeom prst="rect">
            <a:avLst/>
          </a:prstGeom>
          <a:noFill/>
        </p:spPr>
        <p:txBody>
          <a:bodyPr wrap="square" rtlCol="0">
            <a:spAutoFit/>
          </a:bodyPr>
          <a:lstStyle/>
          <a:p>
            <a:r>
              <a:rPr lang="es-CL" b="1" u="sng" dirty="0">
                <a:effectLst>
                  <a:outerShdw blurRad="38100" dist="38100" dir="2700000" algn="tl">
                    <a:srgbClr val="000000">
                      <a:alpha val="43137"/>
                    </a:srgbClr>
                  </a:outerShdw>
                </a:effectLst>
              </a:rPr>
              <a:t>SITUACION ACTUAL </a:t>
            </a:r>
          </a:p>
        </p:txBody>
      </p:sp>
      <p:sp>
        <p:nvSpPr>
          <p:cNvPr id="12" name="CuadroTexto 11">
            <a:extLst>
              <a:ext uri="{FF2B5EF4-FFF2-40B4-BE49-F238E27FC236}">
                <a16:creationId xmlns:a16="http://schemas.microsoft.com/office/drawing/2014/main" id="{7BB51ED6-552A-135A-69C4-F9E6CA506434}"/>
              </a:ext>
            </a:extLst>
          </p:cNvPr>
          <p:cNvSpPr txBox="1"/>
          <p:nvPr/>
        </p:nvSpPr>
        <p:spPr>
          <a:xfrm>
            <a:off x="4867476" y="796100"/>
            <a:ext cx="7436819" cy="5909310"/>
          </a:xfrm>
          <a:prstGeom prst="rect">
            <a:avLst/>
          </a:prstGeom>
          <a:noFill/>
        </p:spPr>
        <p:txBody>
          <a:bodyPr wrap="square" rtlCol="0">
            <a:spAutoFit/>
          </a:bodyPr>
          <a:lstStyle/>
          <a:p>
            <a:pPr marL="285750" indent="-285750" algn="ctr">
              <a:buFont typeface="Wingdings" panose="05000000000000000000" pitchFamily="2" charset="2"/>
              <a:buChar char="Ø"/>
            </a:pPr>
            <a:r>
              <a:rPr lang="es-CL"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AÑO 2021: </a:t>
            </a:r>
            <a:r>
              <a:rPr lang="es-CL" sz="2000" dirty="0">
                <a:latin typeface="Calibri" panose="020F0502020204030204" pitchFamily="34" charset="0"/>
                <a:cs typeface="Calibri" panose="020F0502020204030204" pitchFamily="34" charset="0"/>
              </a:rPr>
              <a:t>SE LOGRA FRACCIONAR EL CONGRIO DORADO 87% ARTESANAL – 3% INDUSTRIAL (Periodo 2022 – 2025).</a:t>
            </a:r>
          </a:p>
          <a:p>
            <a:pPr algn="ctr"/>
            <a:endParaRPr lang="es-CL" sz="10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Ø"/>
            </a:pPr>
            <a:r>
              <a:rPr lang="es-CL"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AÑO 2022: </a:t>
            </a:r>
            <a:r>
              <a:rPr lang="es-CL" sz="2000" dirty="0">
                <a:latin typeface="Calibri" panose="020F0502020204030204" pitchFamily="34" charset="0"/>
                <a:cs typeface="Calibri" panose="020F0502020204030204" pitchFamily="34" charset="0"/>
              </a:rPr>
              <a:t>SE LOGRA FRACCIONAR POR REGIONES LA CUOTA ARTESANAL.</a:t>
            </a:r>
          </a:p>
          <a:p>
            <a:pPr marL="285750" indent="-285750" algn="ctr">
              <a:buFont typeface="Wingdings" panose="05000000000000000000" pitchFamily="2" charset="2"/>
              <a:buChar char="Ø"/>
            </a:pPr>
            <a:endParaRPr lang="es-CL" sz="20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Ø"/>
            </a:pPr>
            <a:endParaRPr lang="es-CL" sz="20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Ø"/>
            </a:pPr>
            <a:endParaRPr lang="es-CL" sz="20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Ø"/>
            </a:pPr>
            <a:endParaRPr lang="es-CL" sz="20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Ø"/>
            </a:pPr>
            <a:endParaRPr lang="es-CL" sz="20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Ø"/>
            </a:pPr>
            <a:endParaRPr lang="es-CL" sz="2000" dirty="0">
              <a:latin typeface="Calibri" panose="020F0502020204030204" pitchFamily="34" charset="0"/>
              <a:cs typeface="Calibri" panose="020F0502020204030204" pitchFamily="34" charset="0"/>
            </a:endParaRPr>
          </a:p>
          <a:p>
            <a:pPr algn="ctr"/>
            <a:endParaRPr lang="es-CL" sz="2000" dirty="0">
              <a:latin typeface="Calibri" panose="020F0502020204030204" pitchFamily="34" charset="0"/>
              <a:cs typeface="Calibri" panose="020F0502020204030204" pitchFamily="34" charset="0"/>
            </a:endParaRPr>
          </a:p>
          <a:p>
            <a:pPr algn="ctr"/>
            <a:endParaRPr lang="es-CL" sz="20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Ø"/>
            </a:pPr>
            <a:endParaRPr lang="es-CL" sz="2000" dirty="0">
              <a:latin typeface="Calibri" panose="020F0502020204030204" pitchFamily="34" charset="0"/>
              <a:cs typeface="Calibri" panose="020F0502020204030204" pitchFamily="34" charset="0"/>
            </a:endParaRPr>
          </a:p>
          <a:p>
            <a:pPr algn="ctr"/>
            <a:endParaRPr lang="es-CL" sz="2000" dirty="0">
              <a:latin typeface="Calibri" panose="020F0502020204030204" pitchFamily="34" charset="0"/>
              <a:cs typeface="Calibri" panose="020F0502020204030204" pitchFamily="34" charset="0"/>
            </a:endParaRPr>
          </a:p>
          <a:p>
            <a:pPr marL="285750" indent="-285750" algn="ctr">
              <a:buFont typeface="Wingdings" panose="05000000000000000000" pitchFamily="2" charset="2"/>
              <a:buChar char="Ø"/>
            </a:pPr>
            <a:r>
              <a:rPr lang="es-CL" sz="2000" dirty="0">
                <a:latin typeface="Calibri" panose="020F0502020204030204" pitchFamily="34" charset="0"/>
                <a:cs typeface="Calibri" panose="020F0502020204030204" pitchFamily="34" charset="0"/>
              </a:rPr>
              <a:t>SE PRODUCEN PROBLEMAS DE FISCALIZACION</a:t>
            </a:r>
          </a:p>
          <a:p>
            <a:pPr marL="285750" indent="-285750" algn="ctr">
              <a:buFont typeface="Wingdings" panose="05000000000000000000" pitchFamily="2" charset="2"/>
              <a:buChar char="Ø"/>
            </a:pPr>
            <a:endParaRPr lang="es-CL" sz="2000" dirty="0">
              <a:latin typeface="Calibri" panose="020F0502020204030204" pitchFamily="34" charset="0"/>
              <a:cs typeface="Calibri" panose="020F0502020204030204" pitchFamily="34" charset="0"/>
            </a:endParaRPr>
          </a:p>
          <a:p>
            <a:pPr algn="ctr"/>
            <a:r>
              <a:rPr lang="es-CL" sz="2400" b="1" u="sng" dirty="0">
                <a:solidFill>
                  <a:schemeClr val="bg1"/>
                </a:solidFill>
                <a:highlight>
                  <a:srgbClr val="FFFF00"/>
                </a:highlight>
                <a:latin typeface="Calibri" panose="020F0502020204030204" pitchFamily="34" charset="0"/>
                <a:cs typeface="Calibri" panose="020F0502020204030204" pitchFamily="34" charset="0"/>
              </a:rPr>
              <a:t>PROPUESTA: </a:t>
            </a:r>
            <a:r>
              <a:rPr lang="es-CL" sz="2400" b="1" dirty="0">
                <a:solidFill>
                  <a:schemeClr val="bg1"/>
                </a:solidFill>
                <a:highlight>
                  <a:srgbClr val="FFFF00"/>
                </a:highlight>
                <a:latin typeface="Calibri" panose="020F0502020204030204" pitchFamily="34" charset="0"/>
                <a:cs typeface="Calibri" panose="020F0502020204030204" pitchFamily="34" charset="0"/>
              </a:rPr>
              <a:t>SE SOLICITA REVISAR EL FRACCIONAMIENTO REGIONAL </a:t>
            </a:r>
            <a:endParaRPr lang="es-CL" sz="2400" b="1" dirty="0">
              <a:solidFill>
                <a:schemeClr val="bg1"/>
              </a:solidFill>
              <a:highlight>
                <a:srgbClr val="FFFF00"/>
              </a:highlight>
            </a:endParaRPr>
          </a:p>
        </p:txBody>
      </p:sp>
      <p:pic>
        <p:nvPicPr>
          <p:cNvPr id="5" name="Imagen 4" descr="Tabla&#10;&#10;Descripción generada automáticamente">
            <a:extLst>
              <a:ext uri="{FF2B5EF4-FFF2-40B4-BE49-F238E27FC236}">
                <a16:creationId xmlns:a16="http://schemas.microsoft.com/office/drawing/2014/main" id="{85021A18-69D8-D41F-976E-CB00146406DF}"/>
              </a:ext>
            </a:extLst>
          </p:cNvPr>
          <p:cNvPicPr>
            <a:picLocks noChangeAspect="1"/>
          </p:cNvPicPr>
          <p:nvPr/>
        </p:nvPicPr>
        <p:blipFill>
          <a:blip r:embed="rId3"/>
          <a:stretch>
            <a:fillRect/>
          </a:stretch>
        </p:blipFill>
        <p:spPr>
          <a:xfrm>
            <a:off x="6392568" y="2385367"/>
            <a:ext cx="4430330" cy="2796233"/>
          </a:xfrm>
          <a:prstGeom prst="rect">
            <a:avLst/>
          </a:prstGeom>
        </p:spPr>
      </p:pic>
    </p:spTree>
    <p:extLst>
      <p:ext uri="{BB962C8B-B14F-4D97-AF65-F5344CB8AC3E}">
        <p14:creationId xmlns:p14="http://schemas.microsoft.com/office/powerpoint/2010/main" val="3621489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CB4027-B88B-751E-B06C-E5630F730C22}"/>
              </a:ext>
            </a:extLst>
          </p:cNvPr>
          <p:cNvSpPr txBox="1"/>
          <p:nvPr/>
        </p:nvSpPr>
        <p:spPr>
          <a:xfrm>
            <a:off x="438462" y="181957"/>
            <a:ext cx="11105214" cy="6494085"/>
          </a:xfrm>
          <a:prstGeom prst="rect">
            <a:avLst/>
          </a:prstGeom>
          <a:noFill/>
        </p:spPr>
        <p:txBody>
          <a:bodyPr wrap="square" rtlCol="0">
            <a:spAutoFit/>
          </a:bodyPr>
          <a:lstStyle/>
          <a:p>
            <a:endParaRPr lang="es-CL" dirty="0"/>
          </a:p>
          <a:p>
            <a:pPr algn="just"/>
            <a:r>
              <a:rPr lang="es-CL" sz="2000" b="1" dirty="0">
                <a:latin typeface="Calibri" panose="020F0502020204030204" pitchFamily="34" charset="0"/>
                <a:cs typeface="Calibri" panose="020F0502020204030204" pitchFamily="34" charset="0"/>
              </a:rPr>
              <a:t>PROBLEMAS DE FISCALIZACION DE LA TEMPORADA DE PESCA </a:t>
            </a:r>
            <a:r>
              <a:rPr lang="es-CL"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CONGRIO DORADO.</a:t>
            </a:r>
          </a:p>
          <a:p>
            <a:pPr algn="just"/>
            <a:r>
              <a:rPr lang="es-ES" dirty="0">
                <a:latin typeface="Calibri" panose="020F0502020204030204" pitchFamily="34" charset="0"/>
                <a:cs typeface="Calibri" panose="020F0502020204030204" pitchFamily="34" charset="0"/>
              </a:rPr>
              <a:t>CHILE, TIENE UN GRAVE PROBLEMA EN LA PESCA ILEGAL O PESCA INDNR, EL VOLUMEN DE NEGOCIO DE LA PESCA ILEGAL ES DE TRESCIENTOS MILLONES DE DÓLARES ANUALES. SE CONSIDERA INTERNACIONALMENTE QUE PESCA ILEGAL SON AQUELLAS CAPTURAS QUE; NO SON INFORMADAS CORRECTAMENTE,  LAS ESPECIES Y/O  LAS CANTIDADES CAPTURADAS; OCULTAMIENTO DE CAPTURAS DESEMBARCADAS; CAPTURAR ESPECIES EN VEDA; CAPTURAR ESPECIES SIN LA AUTORIZACIÓN CORRESPONDIENTE; CAPTURAR ESPECIES SIN ESTAR INSCRITO EN EL REGISTRO PESQUERO ARTESANAL; PESCAR MÁS DE LO AUTORIZADO; PESCAR EN LUGARES PROTEGIDOS; PESCAR SIN EL USO DEL POSICIONADOR SATELITAL, PESCAR FUERA DEL ÁREA DE SU JURISDICCIÓN ENTRE OTROS. </a:t>
            </a:r>
          </a:p>
          <a:p>
            <a:pPr algn="just"/>
            <a:endParaRPr lang="es-CL" dirty="0">
              <a:latin typeface="Calibri" panose="020F0502020204030204" pitchFamily="34" charset="0"/>
              <a:cs typeface="Calibri" panose="020F0502020204030204" pitchFamily="34" charset="0"/>
            </a:endParaRPr>
          </a:p>
          <a:p>
            <a:pPr algn="just"/>
            <a:r>
              <a:rPr lang="es-ES" dirty="0">
                <a:latin typeface="Calibri" panose="020F0502020204030204" pitchFamily="34" charset="0"/>
                <a:cs typeface="Calibri" panose="020F0502020204030204" pitchFamily="34" charset="0"/>
              </a:rPr>
              <a:t>SEGÚN LOS ARMADORES CONGRIEROS INDICAN QUE SON 2 LAS FORMAS DE LAS QUE PUEDEN SER  PERCUDICADOS POR LAS EMBARCACIONES ARTESANALES QUE NO OPERAN Y SE DEDICAN AL TRASLADO DE PESCA :         </a:t>
            </a:r>
          </a:p>
          <a:p>
            <a:pPr algn="just"/>
            <a:r>
              <a:rPr lang="es-ES" dirty="0">
                <a:latin typeface="Calibri" panose="020F0502020204030204" pitchFamily="34" charset="0"/>
                <a:cs typeface="Calibri" panose="020F0502020204030204" pitchFamily="34" charset="0"/>
              </a:rPr>
              <a:t> </a:t>
            </a:r>
          </a:p>
          <a:p>
            <a:pPr algn="just"/>
            <a:r>
              <a:rPr lang="es-ES" dirty="0">
                <a:latin typeface="Calibri" panose="020F0502020204030204" pitchFamily="34" charset="0"/>
                <a:cs typeface="Calibri" panose="020F0502020204030204" pitchFamily="34" charset="0"/>
              </a:rPr>
              <a:t>1.- QUE EL CONGRIO PROVENGA DE OTRAS REGIONES Y SEA TRANSFERIDA A UNA EMBARCACION DE LA REGION DESDE ALGÚN CAMIÓN Y POSTERIORMENTE SEA DESEMBARCADA EN EL PUERTO DE DESEMBARQUE AUTORIZADO. (POR TIERRA)</a:t>
            </a:r>
          </a:p>
          <a:p>
            <a:pPr algn="just"/>
            <a:endParaRPr lang="es-ES" dirty="0">
              <a:latin typeface="Calibri" panose="020F0502020204030204" pitchFamily="34" charset="0"/>
              <a:cs typeface="Calibri" panose="020F0502020204030204" pitchFamily="34" charset="0"/>
            </a:endParaRPr>
          </a:p>
          <a:p>
            <a:pPr algn="just"/>
            <a:r>
              <a:rPr lang="es-ES" dirty="0">
                <a:latin typeface="Calibri" panose="020F0502020204030204" pitchFamily="34" charset="0"/>
                <a:cs typeface="Calibri" panose="020F0502020204030204" pitchFamily="34" charset="0"/>
              </a:rPr>
              <a:t>2- QUE EL CONGRIO SEA PESCADO POR EMBARCACIONES DE OTRAS REGIONES Y SEA TRANSFERIDA EN EL MAR A EMBARCACI0NES DE LA REGION DE LOS RIOS PARA DESEMBARCARLA EN EL PUERTO DE DESEMBARQUE AUTORIZADO. (POR MAR)</a:t>
            </a:r>
          </a:p>
          <a:p>
            <a:pPr algn="just"/>
            <a:endParaRPr lang="es-ES" dirty="0">
              <a:latin typeface="Calibri" panose="020F0502020204030204" pitchFamily="34" charset="0"/>
              <a:cs typeface="Calibri" panose="020F0502020204030204" pitchFamily="34" charset="0"/>
            </a:endParaRPr>
          </a:p>
          <a:p>
            <a:pPr algn="just"/>
            <a:r>
              <a:rPr lang="es-ES"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SOLUCION ¡¡¡:  </a:t>
            </a:r>
            <a:r>
              <a:rPr lang="es-E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BUSCAR SOLUCION INTEGRAL PARA TEMPORADA 2024. </a:t>
            </a:r>
            <a:endParaRPr lang="es-CL"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s-CL" dirty="0"/>
          </a:p>
        </p:txBody>
      </p:sp>
    </p:spTree>
    <p:extLst>
      <p:ext uri="{BB962C8B-B14F-4D97-AF65-F5344CB8AC3E}">
        <p14:creationId xmlns:p14="http://schemas.microsoft.com/office/powerpoint/2010/main" val="3419899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descr="Interfaz de usuario gráfica, Sitio web&#10;&#10;Descripción generada automáticamente">
            <a:extLst>
              <a:ext uri="{FF2B5EF4-FFF2-40B4-BE49-F238E27FC236}">
                <a16:creationId xmlns:a16="http://schemas.microsoft.com/office/drawing/2014/main" id="{B88591CF-2199-6C3F-C653-72A03EE02BD4}"/>
              </a:ext>
            </a:extLst>
          </p:cNvPr>
          <p:cNvPicPr>
            <a:picLocks noChangeAspect="1"/>
          </p:cNvPicPr>
          <p:nvPr/>
        </p:nvPicPr>
        <p:blipFill>
          <a:blip r:embed="rId2"/>
          <a:stretch>
            <a:fillRect/>
          </a:stretch>
        </p:blipFill>
        <p:spPr>
          <a:xfrm>
            <a:off x="612207" y="132743"/>
            <a:ext cx="3266322" cy="2531401"/>
          </a:xfrm>
          <a:prstGeom prst="rect">
            <a:avLst/>
          </a:prstGeom>
        </p:spPr>
      </p:pic>
      <p:sp>
        <p:nvSpPr>
          <p:cNvPr id="18" name="Rectangle 17">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73152"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descr="Interfaz de usuario gráfica, Sitio web&#10;&#10;Descripción generada automáticamente">
            <a:extLst>
              <a:ext uri="{FF2B5EF4-FFF2-40B4-BE49-F238E27FC236}">
                <a16:creationId xmlns:a16="http://schemas.microsoft.com/office/drawing/2014/main" id="{8C7F0DF7-BB15-D103-9ED1-11C880C2AE2F}"/>
              </a:ext>
            </a:extLst>
          </p:cNvPr>
          <p:cNvPicPr>
            <a:picLocks noChangeAspect="1"/>
          </p:cNvPicPr>
          <p:nvPr/>
        </p:nvPicPr>
        <p:blipFill>
          <a:blip r:embed="rId3"/>
          <a:stretch>
            <a:fillRect/>
          </a:stretch>
        </p:blipFill>
        <p:spPr>
          <a:xfrm>
            <a:off x="4821006" y="132742"/>
            <a:ext cx="2299442" cy="2531401"/>
          </a:xfrm>
          <a:prstGeom prst="rect">
            <a:avLst/>
          </a:prstGeom>
        </p:spPr>
      </p:pic>
      <p:pic>
        <p:nvPicPr>
          <p:cNvPr id="3" name="Imagen 2" descr="Interfaz de usuario gráfica, Texto&#10;&#10;Descripción generada automáticamente">
            <a:extLst>
              <a:ext uri="{FF2B5EF4-FFF2-40B4-BE49-F238E27FC236}">
                <a16:creationId xmlns:a16="http://schemas.microsoft.com/office/drawing/2014/main" id="{C56FEFCE-FF54-7F78-A269-201C8632AB1C}"/>
              </a:ext>
            </a:extLst>
          </p:cNvPr>
          <p:cNvPicPr>
            <a:picLocks noChangeAspect="1"/>
          </p:cNvPicPr>
          <p:nvPr/>
        </p:nvPicPr>
        <p:blipFill>
          <a:blip r:embed="rId4"/>
          <a:stretch>
            <a:fillRect/>
          </a:stretch>
        </p:blipFill>
        <p:spPr>
          <a:xfrm>
            <a:off x="209862" y="2928189"/>
            <a:ext cx="2736060" cy="3809622"/>
          </a:xfrm>
          <a:prstGeom prst="rect">
            <a:avLst/>
          </a:prstGeom>
        </p:spPr>
      </p:pic>
      <p:sp>
        <p:nvSpPr>
          <p:cNvPr id="22" name="Rectangle 21">
            <a:extLst>
              <a:ext uri="{FF2B5EF4-FFF2-40B4-BE49-F238E27FC236}">
                <a16:creationId xmlns:a16="http://schemas.microsoft.com/office/drawing/2014/main" id="{6F32C1A4-2AC7-48CB-9AB7-B80470C0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627" y="2779776"/>
            <a:ext cx="73152" cy="4078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nterfaz de usuario gráfica, Texto, Aplicación&#10;&#10;Descripción generada automáticamente">
            <a:extLst>
              <a:ext uri="{FF2B5EF4-FFF2-40B4-BE49-F238E27FC236}">
                <a16:creationId xmlns:a16="http://schemas.microsoft.com/office/drawing/2014/main" id="{DFB8C0A4-D3E1-66E9-E9A4-5777B1E6DE4A}"/>
              </a:ext>
            </a:extLst>
          </p:cNvPr>
          <p:cNvPicPr>
            <a:picLocks noChangeAspect="1"/>
          </p:cNvPicPr>
          <p:nvPr/>
        </p:nvPicPr>
        <p:blipFill>
          <a:blip r:embed="rId5"/>
          <a:stretch>
            <a:fillRect/>
          </a:stretch>
        </p:blipFill>
        <p:spPr>
          <a:xfrm>
            <a:off x="3544316" y="2928189"/>
            <a:ext cx="3721126" cy="3797068"/>
          </a:xfrm>
          <a:prstGeom prst="rect">
            <a:avLst/>
          </a:prstGeom>
        </p:spPr>
      </p:pic>
      <p:sp>
        <p:nvSpPr>
          <p:cNvPr id="24" name="Rectangle 23">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n 12" descr="Interfaz de usuario gráfica, Texto, Sitio web&#10;&#10;Descripción generada automáticamente">
            <a:extLst>
              <a:ext uri="{FF2B5EF4-FFF2-40B4-BE49-F238E27FC236}">
                <a16:creationId xmlns:a16="http://schemas.microsoft.com/office/drawing/2014/main" id="{463AFCD3-9C86-D6E1-F71C-3E53DCAC461B}"/>
              </a:ext>
            </a:extLst>
          </p:cNvPr>
          <p:cNvPicPr>
            <a:picLocks noChangeAspect="1"/>
          </p:cNvPicPr>
          <p:nvPr/>
        </p:nvPicPr>
        <p:blipFill>
          <a:blip r:embed="rId6"/>
          <a:stretch>
            <a:fillRect/>
          </a:stretch>
        </p:blipFill>
        <p:spPr>
          <a:xfrm>
            <a:off x="8195887" y="29144"/>
            <a:ext cx="3136677" cy="3605377"/>
          </a:xfrm>
          <a:prstGeom prst="rect">
            <a:avLst/>
          </a:prstGeom>
        </p:spPr>
      </p:pic>
      <p:sp>
        <p:nvSpPr>
          <p:cNvPr id="26" name="Rectangle 25">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73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Interfaz de usuario gráfica, Sitio web&#10;&#10;Descripción generada automáticamente">
            <a:extLst>
              <a:ext uri="{FF2B5EF4-FFF2-40B4-BE49-F238E27FC236}">
                <a16:creationId xmlns:a16="http://schemas.microsoft.com/office/drawing/2014/main" id="{D1F73B17-6817-6063-59C3-7314A43C968B}"/>
              </a:ext>
            </a:extLst>
          </p:cNvPr>
          <p:cNvPicPr>
            <a:picLocks noChangeAspect="1"/>
          </p:cNvPicPr>
          <p:nvPr/>
        </p:nvPicPr>
        <p:blipFill>
          <a:blip r:embed="rId7"/>
          <a:stretch>
            <a:fillRect/>
          </a:stretch>
        </p:blipFill>
        <p:spPr>
          <a:xfrm>
            <a:off x="8531168" y="4008808"/>
            <a:ext cx="2874548" cy="2716449"/>
          </a:xfrm>
          <a:prstGeom prst="rect">
            <a:avLst/>
          </a:prstGeom>
        </p:spPr>
      </p:pic>
    </p:spTree>
    <p:extLst>
      <p:ext uri="{BB962C8B-B14F-4D97-AF65-F5344CB8AC3E}">
        <p14:creationId xmlns:p14="http://schemas.microsoft.com/office/powerpoint/2010/main" val="1224945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48D5C5B9-705D-1703-C5B2-D409DF740594}"/>
              </a:ext>
            </a:extLst>
          </p:cNvPr>
          <p:cNvSpPr txBox="1"/>
          <p:nvPr/>
        </p:nvSpPr>
        <p:spPr>
          <a:xfrm>
            <a:off x="413893" y="786781"/>
            <a:ext cx="6188189" cy="3785419"/>
          </a:xfrm>
          <a:prstGeom prst="rect">
            <a:avLst/>
          </a:prstGeom>
        </p:spPr>
        <p:txBody>
          <a:bodyPr vert="horz" lIns="91440" tIns="45720" rIns="91440" bIns="45720" rtlCol="0">
            <a:noAutofit/>
          </a:bodyPr>
          <a:lstStyle/>
          <a:p>
            <a:pPr>
              <a:lnSpc>
                <a:spcPct val="90000"/>
              </a:lnSpc>
              <a:spcBef>
                <a:spcPts val="1000"/>
              </a:spcBef>
              <a:buClr>
                <a:schemeClr val="bg2">
                  <a:lumMod val="40000"/>
                  <a:lumOff val="60000"/>
                </a:schemeClr>
              </a:buClr>
              <a:buSzPct val="80000"/>
            </a:pPr>
            <a:r>
              <a:rPr lang="en-US" sz="2400" b="1"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BACALAO DE PROFUNDIDAD </a:t>
            </a:r>
          </a:p>
          <a:p>
            <a:pPr>
              <a:lnSpc>
                <a:spcPct val="90000"/>
              </a:lnSpc>
              <a:spcBef>
                <a:spcPts val="1000"/>
              </a:spcBef>
              <a:buClr>
                <a:schemeClr val="bg2">
                  <a:lumMod val="40000"/>
                  <a:lumOff val="60000"/>
                </a:schemeClr>
              </a:buClr>
              <a:buSzPct val="80000"/>
            </a:pPr>
            <a:endParaRPr lang="en-US" sz="2000" dirty="0">
              <a:solidFill>
                <a:srgbClr val="FFFFFF"/>
              </a:solidFill>
              <a:effectLst/>
              <a:latin typeface="Calibri" panose="020F0502020204030204" pitchFamily="34" charset="0"/>
              <a:ea typeface="+mj-ea"/>
              <a:cs typeface="Calibri" panose="020F0502020204030204" pitchFamily="34" charset="0"/>
            </a:endParaRPr>
          </a:p>
          <a:p>
            <a:pPr algn="just">
              <a:lnSpc>
                <a:spcPct val="90000"/>
              </a:lnSpc>
              <a:spcBef>
                <a:spcPts val="1000"/>
              </a:spcBef>
              <a:buClr>
                <a:schemeClr val="bg2">
                  <a:lumMod val="40000"/>
                  <a:lumOff val="60000"/>
                </a:schemeClr>
              </a:buClr>
              <a:buSzPct val="80000"/>
            </a:pPr>
            <a:r>
              <a:rPr lang="en-US" sz="2000" dirty="0">
                <a:solidFill>
                  <a:srgbClr val="FFFFFF"/>
                </a:solidFill>
                <a:effectLst/>
                <a:latin typeface="Calibri" panose="020F0502020204030204" pitchFamily="34" charset="0"/>
                <a:ea typeface="+mj-ea"/>
                <a:cs typeface="Calibri" panose="020F0502020204030204" pitchFamily="34" charset="0"/>
              </a:rPr>
              <a:t>1.- ROMPER EL LÍMITE DE OPERACIÓN ARTESANAL QUE ES EL PARALELO 47° LS Y CORRERLO HASTA EL PARALELO 53° LS PARA PODER LLEGAR HASTA PUERTO NATALES.</a:t>
            </a:r>
          </a:p>
          <a:p>
            <a:pPr>
              <a:lnSpc>
                <a:spcPct val="90000"/>
              </a:lnSpc>
              <a:spcBef>
                <a:spcPts val="1000"/>
              </a:spcBef>
              <a:buClr>
                <a:schemeClr val="bg2">
                  <a:lumMod val="40000"/>
                  <a:lumOff val="60000"/>
                </a:schemeClr>
              </a:buClr>
              <a:buSzPct val="80000"/>
            </a:pPr>
            <a:r>
              <a:rPr lang="en-US" sz="2000" dirty="0">
                <a:solidFill>
                  <a:srgbClr val="FFFFFF"/>
                </a:solidFill>
                <a:effectLst/>
                <a:latin typeface="Calibri" panose="020F0502020204030204" pitchFamily="34" charset="0"/>
                <a:ea typeface="+mj-ea"/>
                <a:cs typeface="Calibri" panose="020F0502020204030204" pitchFamily="34" charset="0"/>
              </a:rPr>
              <a:t> </a:t>
            </a:r>
          </a:p>
          <a:p>
            <a:pPr algn="just">
              <a:lnSpc>
                <a:spcPct val="90000"/>
              </a:lnSpc>
              <a:spcBef>
                <a:spcPts val="1000"/>
              </a:spcBef>
              <a:buClr>
                <a:schemeClr val="bg2">
                  <a:lumMod val="40000"/>
                  <a:lumOff val="60000"/>
                </a:schemeClr>
              </a:buClr>
              <a:buSzPct val="80000"/>
            </a:pPr>
            <a:r>
              <a:rPr lang="en-US" sz="2000" dirty="0">
                <a:solidFill>
                  <a:srgbClr val="FFFFFF"/>
                </a:solidFill>
                <a:effectLst/>
                <a:latin typeface="Calibri" panose="020F0502020204030204" pitchFamily="34" charset="0"/>
                <a:ea typeface="+mj-ea"/>
                <a:cs typeface="Calibri" panose="020F0502020204030204" pitchFamily="34" charset="0"/>
              </a:rPr>
              <a:t>2.- QUE LA LICITACIÓN SEA AL SUR DEL PARALELO 53° </a:t>
            </a:r>
            <a:r>
              <a:rPr lang="en-US" sz="2000" dirty="0">
                <a:solidFill>
                  <a:srgbClr val="FFFFFF"/>
                </a:solidFill>
                <a:latin typeface="Calibri" panose="020F0502020204030204" pitchFamily="34" charset="0"/>
                <a:ea typeface="+mj-ea"/>
                <a:cs typeface="Calibri" panose="020F0502020204030204" pitchFamily="34" charset="0"/>
              </a:rPr>
              <a:t>Y </a:t>
            </a:r>
            <a:r>
              <a:rPr lang="en-US" sz="2000" dirty="0">
                <a:solidFill>
                  <a:srgbClr val="FFFFFF"/>
                </a:solidFill>
                <a:effectLst/>
                <a:latin typeface="Calibri" panose="020F0502020204030204" pitchFamily="34" charset="0"/>
                <a:ea typeface="+mj-ea"/>
                <a:cs typeface="Calibri" panose="020F0502020204030204" pitchFamily="34" charset="0"/>
              </a:rPr>
              <a:t>QUE EL 50 % SEA PARA LA PESCA ARTESANAL Y EL OTRO 50% PARA LOS INDUSTRIALES QUE ES LO MÁS JUSTO PORQUE LOS BACALADEROS ARTESANALES FUERON LOS PIONEROS EN ESTE RECURSO Y MERECEN EL RESPETO Y RECONOCIMIENTO HISTÓRICO DE PESCA DEL BACALAO EN CHILE.</a:t>
            </a:r>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Imagen 6" descr="Imagen que contiene interior, animal, pez, comida&#10;&#10;Descripción generada automáticamente">
            <a:extLst>
              <a:ext uri="{FF2B5EF4-FFF2-40B4-BE49-F238E27FC236}">
                <a16:creationId xmlns:a16="http://schemas.microsoft.com/office/drawing/2014/main" id="{BD7E406F-861C-1BEB-0125-2F0A62B57473}"/>
              </a:ext>
            </a:extLst>
          </p:cNvPr>
          <p:cNvPicPr>
            <a:picLocks noChangeAspect="1"/>
          </p:cNvPicPr>
          <p:nvPr/>
        </p:nvPicPr>
        <p:blipFill rotWithShape="1">
          <a:blip r:embed="rId3"/>
          <a:srcRect t="4507" r="1" b="13970"/>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101491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896EC-D93E-0E4F-9E13-D43A3B9BEC5A}"/>
              </a:ext>
            </a:extLst>
          </p:cNvPr>
          <p:cNvSpPr>
            <a:spLocks noGrp="1"/>
          </p:cNvSpPr>
          <p:nvPr>
            <p:ph type="title"/>
          </p:nvPr>
        </p:nvSpPr>
        <p:spPr>
          <a:xfrm>
            <a:off x="646111" y="452718"/>
            <a:ext cx="9404723" cy="746495"/>
          </a:xfrm>
        </p:spPr>
        <p:txBody>
          <a:bodyPr>
            <a:normAutofit/>
          </a:bodyPr>
          <a:lstStyle/>
          <a:p>
            <a:pPr marL="342900" indent="-342900">
              <a:buFont typeface="Wingdings" panose="05000000000000000000" pitchFamily="2" charset="2"/>
              <a:buChar char="Ø"/>
            </a:pPr>
            <a:r>
              <a:rPr lang="es-CL" sz="2400" b="1" u="sng"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LEY  ESPACIO COSTERO MARINO PUEBLOS ORIGINARIOS</a:t>
            </a:r>
            <a:endParaRPr lang="es-CL" sz="2400" u="sng" dirty="0">
              <a:solidFill>
                <a:schemeClr val="tx1"/>
              </a:soli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6D2BEE19-3C98-AF4E-9018-20FDA294E07A}"/>
              </a:ext>
            </a:extLst>
          </p:cNvPr>
          <p:cNvSpPr>
            <a:spLocks noGrp="1"/>
          </p:cNvSpPr>
          <p:nvPr>
            <p:ph idx="1"/>
          </p:nvPr>
        </p:nvSpPr>
        <p:spPr>
          <a:xfrm>
            <a:off x="646111" y="1253331"/>
            <a:ext cx="10920247" cy="4351338"/>
          </a:xfrm>
        </p:spPr>
        <p:txBody>
          <a:bodyPr>
            <a:normAutofit/>
          </a:bodyPr>
          <a:lstStyle/>
          <a:p>
            <a:pPr marL="0" indent="0" algn="just">
              <a:buNone/>
            </a:pPr>
            <a:r>
              <a:rPr lang="es-CL" dirty="0">
                <a:effectLst/>
                <a:latin typeface="Calibri" panose="020F0502020204030204" pitchFamily="34" charset="0"/>
                <a:ea typeface="Calibri" panose="020F0502020204030204" pitchFamily="34" charset="0"/>
              </a:rPr>
              <a:t>EN NUESTRA REGIÓN </a:t>
            </a:r>
            <a:r>
              <a:rPr lang="es-CL" dirty="0">
                <a:latin typeface="Calibri" panose="020F0502020204030204" pitchFamily="34" charset="0"/>
                <a:ea typeface="Calibri" panose="020F0502020204030204" pitchFamily="34" charset="0"/>
              </a:rPr>
              <a:t>SE HA</a:t>
            </a:r>
            <a:r>
              <a:rPr lang="es-CL" dirty="0">
                <a:effectLst/>
                <a:latin typeface="Calibri" panose="020F0502020204030204" pitchFamily="34" charset="0"/>
                <a:ea typeface="Calibri" panose="020F0502020204030204" pitchFamily="34" charset="0"/>
              </a:rPr>
              <a:t> GENERADO QUE EL 100% DEL BORDE COSTERO DE LA REGION DE LOS RIOS SEA SOLICITADO COMO ECMPO LO QUE PRODUCE EN PRIMER LUGAR CONFLICTOS E INCERTEZAS EN LA PESCA ARTESANAL DE LA REGION Y DEL PAIS. </a:t>
            </a:r>
          </a:p>
          <a:p>
            <a:pPr marL="0" indent="0" algn="just">
              <a:buNone/>
            </a:pPr>
            <a:r>
              <a:rPr lang="es-CL" dirty="0">
                <a:latin typeface="Calibri" panose="020F0502020204030204" pitchFamily="34" charset="0"/>
                <a:ea typeface="Calibri" panose="020F0502020204030204" pitchFamily="34" charset="0"/>
              </a:rPr>
              <a:t>EN NUESTRA REGION </a:t>
            </a:r>
            <a:r>
              <a:rPr lang="es-CL" dirty="0">
                <a:effectLst/>
                <a:latin typeface="Calibri" panose="020F0502020204030204" pitchFamily="34" charset="0"/>
                <a:ea typeface="Calibri" panose="020F0502020204030204" pitchFamily="34" charset="0"/>
              </a:rPr>
              <a:t>VARIAS COMUNIDADES ESTAN SOLICITADO GRANDES EXTENSIONES DEL TERRITORIO MARITIMO SUPERANDO LAS 220 MIL HECTÁREAS EN LAS CUALES SE HAN INCLUIDO 16 CALETAS DE PESCADORES ARTESANALES QUE FORMAN PARTE DEL DECRETO SUPREMO Nº 240 QUE OFICIALIZA LAS CALETAS DE PESCADORES DE CHILE, LO QUE IMPIDE ADEMAS LA CONCRECION DE PROYECTOS QUE EJECUTA EL MINISTERIO DE OBRAS PUBLICAS A TRAVES DE LA DIRECCION DE OBRAS PORTUARIAS NO SOLO DE INFRASTRUCTURA PARA LA PESCA ARTESANAL, SINO QUE TAMBIEN LA CONCRECION DE OBRAS DE INTERES PÚBLICO Y DE PARTICULARES QUE HAN VISTO PARALIZADAS SUS DIVERSOS PROYECTOS DE INVERSION DEBIDO A </a:t>
            </a:r>
            <a:r>
              <a:rPr lang="es-CL" dirty="0">
                <a:latin typeface="Calibri" panose="020F0502020204030204" pitchFamily="34" charset="0"/>
                <a:ea typeface="Calibri" panose="020F0502020204030204" pitchFamily="34" charset="0"/>
              </a:rPr>
              <a:t>LA PARALIZACION DE SUS </a:t>
            </a:r>
            <a:r>
              <a:rPr lang="es-CL" dirty="0">
                <a:effectLst/>
                <a:latin typeface="Calibri" panose="020F0502020204030204" pitchFamily="34" charset="0"/>
                <a:ea typeface="Calibri" panose="020F0502020204030204" pitchFamily="34" charset="0"/>
              </a:rPr>
              <a:t>SOLICITUDES DE CONCESIONES MARITIMAS. </a:t>
            </a:r>
            <a:endParaRPr lang="es-CL" dirty="0"/>
          </a:p>
        </p:txBody>
      </p:sp>
    </p:spTree>
    <p:extLst>
      <p:ext uri="{BB962C8B-B14F-4D97-AF65-F5344CB8AC3E}">
        <p14:creationId xmlns:p14="http://schemas.microsoft.com/office/powerpoint/2010/main" val="1848595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7D86F5D-5D5B-B1DF-5862-EA51C6F488B3}"/>
              </a:ext>
            </a:extLst>
          </p:cNvPr>
          <p:cNvSpPr txBox="1"/>
          <p:nvPr/>
        </p:nvSpPr>
        <p:spPr>
          <a:xfrm>
            <a:off x="154983" y="96864"/>
            <a:ext cx="5563892" cy="1200329"/>
          </a:xfrm>
          <a:prstGeom prst="rect">
            <a:avLst/>
          </a:prstGeom>
          <a:noFill/>
        </p:spPr>
        <p:txBody>
          <a:bodyPr wrap="square" rtlCol="0">
            <a:spAutoFit/>
          </a:bodyPr>
          <a:lstStyle/>
          <a:p>
            <a:pPr algn="ctr"/>
            <a:r>
              <a:rPr lang="es-CL" sz="3600" b="1" dirty="0">
                <a:latin typeface="Calibri" panose="020F0502020204030204" pitchFamily="34" charset="0"/>
                <a:cs typeface="Calibri" panose="020F0502020204030204" pitchFamily="34" charset="0"/>
              </a:rPr>
              <a:t>SOLICITUDES ECMPOs REGION DE LOS RIOS (5)  </a:t>
            </a:r>
          </a:p>
        </p:txBody>
      </p:sp>
      <p:pic>
        <p:nvPicPr>
          <p:cNvPr id="6" name="Imagen 5" descr="Mapa&#10;&#10;Descripción generada automáticamente">
            <a:extLst>
              <a:ext uri="{FF2B5EF4-FFF2-40B4-BE49-F238E27FC236}">
                <a16:creationId xmlns:a16="http://schemas.microsoft.com/office/drawing/2014/main" id="{0F89D06D-3DF7-5073-7D68-46FB7BF73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323" y="96864"/>
            <a:ext cx="5917677" cy="6664271"/>
          </a:xfrm>
          <a:prstGeom prst="rect">
            <a:avLst/>
          </a:prstGeom>
        </p:spPr>
      </p:pic>
      <p:sp>
        <p:nvSpPr>
          <p:cNvPr id="2" name="CuadroTexto 1">
            <a:extLst>
              <a:ext uri="{FF2B5EF4-FFF2-40B4-BE49-F238E27FC236}">
                <a16:creationId xmlns:a16="http://schemas.microsoft.com/office/drawing/2014/main" id="{92CF2A04-8D8B-ADEF-7347-76352AAA2AFC}"/>
              </a:ext>
            </a:extLst>
          </p:cNvPr>
          <p:cNvSpPr txBox="1"/>
          <p:nvPr/>
        </p:nvSpPr>
        <p:spPr>
          <a:xfrm>
            <a:off x="6473127" y="96864"/>
            <a:ext cx="4556501" cy="369332"/>
          </a:xfrm>
          <a:prstGeom prst="rect">
            <a:avLst/>
          </a:prstGeom>
          <a:noFill/>
        </p:spPr>
        <p:txBody>
          <a:bodyPr wrap="square" rtlCol="0">
            <a:spAutoFit/>
          </a:bodyPr>
          <a:lstStyle/>
          <a:p>
            <a:r>
              <a:rPr lang="es-CL" dirty="0"/>
              <a:t>https://mapas.subpesca.cl/ideviewer/</a:t>
            </a:r>
          </a:p>
        </p:txBody>
      </p:sp>
      <p:pic>
        <p:nvPicPr>
          <p:cNvPr id="3" name="Imagen 2">
            <a:extLst>
              <a:ext uri="{FF2B5EF4-FFF2-40B4-BE49-F238E27FC236}">
                <a16:creationId xmlns:a16="http://schemas.microsoft.com/office/drawing/2014/main" id="{B0BCB948-8626-A29F-B05E-F8F267797A33}"/>
              </a:ext>
            </a:extLst>
          </p:cNvPr>
          <p:cNvPicPr>
            <a:picLocks noChangeAspect="1"/>
          </p:cNvPicPr>
          <p:nvPr/>
        </p:nvPicPr>
        <p:blipFill>
          <a:blip r:embed="rId3"/>
          <a:stretch>
            <a:fillRect/>
          </a:stretch>
        </p:blipFill>
        <p:spPr>
          <a:xfrm>
            <a:off x="-2" y="1640321"/>
            <a:ext cx="6967933" cy="3241645"/>
          </a:xfrm>
          <a:prstGeom prst="rect">
            <a:avLst/>
          </a:prstGeom>
        </p:spPr>
      </p:pic>
    </p:spTree>
    <p:extLst>
      <p:ext uri="{BB962C8B-B14F-4D97-AF65-F5344CB8AC3E}">
        <p14:creationId xmlns:p14="http://schemas.microsoft.com/office/powerpoint/2010/main" val="1169574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4F1AB-EA06-4590-703F-04A9414F5A17}"/>
              </a:ext>
            </a:extLst>
          </p:cNvPr>
          <p:cNvSpPr txBox="1"/>
          <p:nvPr/>
        </p:nvSpPr>
        <p:spPr>
          <a:xfrm>
            <a:off x="309966" y="347757"/>
            <a:ext cx="4618495" cy="6124754"/>
          </a:xfrm>
          <a:prstGeom prst="rect">
            <a:avLst/>
          </a:prstGeom>
          <a:noFill/>
        </p:spPr>
        <p:txBody>
          <a:bodyPr wrap="square" rtlCol="0">
            <a:spAutoFit/>
          </a:bodyPr>
          <a:lstStyle/>
          <a:p>
            <a:pPr marL="285750" indent="-285750">
              <a:buFont typeface="Wingdings" panose="05000000000000000000" pitchFamily="2" charset="2"/>
              <a:buChar char="q"/>
            </a:pPr>
            <a:r>
              <a:rPr lang="es-CL" b="1" dirty="0">
                <a:latin typeface="Arial" panose="020B0604020202020204" pitchFamily="34" charset="0"/>
                <a:cs typeface="Arial" panose="020B0604020202020204" pitchFamily="34" charset="0"/>
              </a:rPr>
              <a:t>CREAN INCERTIDUMBRE RESPECTO AL EJERCICIO DE LA  PESCA ARTESANAL Y LOS DERECHOS DE LA PESCA EN GENERAL. </a:t>
            </a:r>
          </a:p>
          <a:p>
            <a:pPr marL="285750" indent="-285750">
              <a:buFont typeface="Wingdings" panose="05000000000000000000" pitchFamily="2" charset="2"/>
              <a:buChar char="q"/>
            </a:pPr>
            <a:endParaRPr lang="es-CL" sz="2000" dirty="0">
              <a:latin typeface="Arial" panose="020B0604020202020204" pitchFamily="34" charset="0"/>
              <a:cs typeface="Arial" panose="020B0604020202020204" pitchFamily="34" charset="0"/>
            </a:endParaRPr>
          </a:p>
          <a:p>
            <a:r>
              <a:rPr lang="es-ES" sz="2000" b="1" i="0" u="none" strike="noStrike" baseline="0" dirty="0">
                <a:latin typeface="Arial" panose="020B0604020202020204" pitchFamily="34" charset="0"/>
                <a:cs typeface="Arial" panose="020B0604020202020204" pitchFamily="34" charset="0"/>
              </a:rPr>
              <a:t>Articulo 47: </a:t>
            </a:r>
            <a:r>
              <a:rPr lang="es-ES" sz="2000" b="0" i="0" u="none" strike="noStrike" baseline="0" dirty="0">
                <a:latin typeface="Arial" panose="020B0604020202020204" pitchFamily="34" charset="0"/>
                <a:cs typeface="Arial" panose="020B0604020202020204" pitchFamily="34" charset="0"/>
              </a:rPr>
              <a:t>Resérvase a la pesca artesanal el ejercicio de las actividades pesqueras extractivas en una franja del mar territorial de cinco millas marinas medidas desde las líneas de base normales, a partir del límite norte de la República y hasta el paralelo 43° 25' 42" de latitud sur, y alrededor de las islas oceánicas. </a:t>
            </a:r>
          </a:p>
          <a:p>
            <a:endParaRPr lang="es-ES" sz="2000" b="0" i="0" u="none" strike="noStrike" baseline="0" dirty="0">
              <a:latin typeface="Arial" panose="020B0604020202020204" pitchFamily="34" charset="0"/>
              <a:cs typeface="Arial" panose="020B0604020202020204" pitchFamily="34" charset="0"/>
            </a:endParaRPr>
          </a:p>
          <a:p>
            <a:r>
              <a:rPr lang="es-ES" sz="2000" b="0" i="0" u="none" strike="noStrike" baseline="0" dirty="0">
                <a:latin typeface="Arial" panose="020B0604020202020204" pitchFamily="34" charset="0"/>
                <a:cs typeface="Arial" panose="020B0604020202020204" pitchFamily="34" charset="0"/>
              </a:rPr>
              <a:t>Asimismo, Resérvase a la pesca artesanal el ejercicio de las actividades pesqueras extractivas en la playa de mar y en las aguas interiores del país.</a:t>
            </a:r>
            <a:endParaRPr lang="es-CL"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s-CL" sz="2000" dirty="0">
              <a:latin typeface="Calibri" panose="020F0502020204030204" pitchFamily="34" charset="0"/>
              <a:cs typeface="Calibri" panose="020F0502020204030204" pitchFamily="34" charset="0"/>
            </a:endParaRPr>
          </a:p>
        </p:txBody>
      </p:sp>
      <p:pic>
        <p:nvPicPr>
          <p:cNvPr id="4" name="Imagen 3" descr="Tabla&#10;&#10;Descripción generada automáticamente">
            <a:extLst>
              <a:ext uri="{FF2B5EF4-FFF2-40B4-BE49-F238E27FC236}">
                <a16:creationId xmlns:a16="http://schemas.microsoft.com/office/drawing/2014/main" id="{39E69380-A9CA-629C-E8AA-0F291609D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432" y="67560"/>
            <a:ext cx="6834752" cy="6548479"/>
          </a:xfrm>
          <a:prstGeom prst="rect">
            <a:avLst/>
          </a:prstGeom>
        </p:spPr>
      </p:pic>
    </p:spTree>
    <p:extLst>
      <p:ext uri="{BB962C8B-B14F-4D97-AF65-F5344CB8AC3E}">
        <p14:creationId xmlns:p14="http://schemas.microsoft.com/office/powerpoint/2010/main" val="417640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F510A0D-BC45-2F27-A849-FE15C78642CF}"/>
              </a:ext>
            </a:extLst>
          </p:cNvPr>
          <p:cNvSpPr txBox="1"/>
          <p:nvPr/>
        </p:nvSpPr>
        <p:spPr>
          <a:xfrm>
            <a:off x="899410" y="494675"/>
            <a:ext cx="10478124" cy="1231106"/>
          </a:xfrm>
          <a:prstGeom prst="rect">
            <a:avLst/>
          </a:prstGeom>
          <a:noFill/>
        </p:spPr>
        <p:txBody>
          <a:bodyPr wrap="square">
            <a:spAutoFit/>
          </a:bodyPr>
          <a:lstStyle/>
          <a:p>
            <a:pPr marL="0" indent="0">
              <a:buNone/>
            </a:pPr>
            <a:r>
              <a:rPr lang="es-C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a:t>
            </a:r>
            <a:r>
              <a:rPr lang="es-CL" sz="20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CREACION MINISTERIO DEL MAR</a:t>
            </a:r>
            <a:r>
              <a:rPr lang="es-CL" sz="2000" b="1"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es-ES" b="0" i="0" dirty="0">
                <a:effectLst/>
                <a:latin typeface="Calibri" panose="020F0502020204030204" pitchFamily="34" charset="0"/>
                <a:cs typeface="Calibri" panose="020F0502020204030204" pitchFamily="34" charset="0"/>
              </a:rPr>
              <a:t>LA IDEA DE CREAR UN MINISTERIO DEL MAR NO ES ALGO NUEVO, PUES EN 1971, SE PRESENTÓ AL CONGRESO UN PROYECTO DE LEY PARA FORMARLO, POR PARTE DEL ENTONCES GOBIERNO DE SALVADOR ALLENDE. NO OBSTANTE, EL PROCESO NO HA PASADO MÁS ALLÁ DE SER UNA INICIATIVA, HASTA EL MOMENTO …</a:t>
            </a:r>
            <a:endParaRPr lang="es-C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Imagen 6" descr="Interfaz de usuario gráfica, Texto, Aplicación&#10;&#10;Descripción generada automáticamente">
            <a:extLst>
              <a:ext uri="{FF2B5EF4-FFF2-40B4-BE49-F238E27FC236}">
                <a16:creationId xmlns:a16="http://schemas.microsoft.com/office/drawing/2014/main" id="{35FA18CE-18F0-F4BA-7CD3-172472B6EBC3}"/>
              </a:ext>
            </a:extLst>
          </p:cNvPr>
          <p:cNvPicPr>
            <a:picLocks noChangeAspect="1"/>
          </p:cNvPicPr>
          <p:nvPr/>
        </p:nvPicPr>
        <p:blipFill>
          <a:blip r:embed="rId2"/>
          <a:stretch>
            <a:fillRect/>
          </a:stretch>
        </p:blipFill>
        <p:spPr>
          <a:xfrm>
            <a:off x="5181756" y="1909091"/>
            <a:ext cx="5880985" cy="4720523"/>
          </a:xfrm>
          <a:prstGeom prst="rect">
            <a:avLst/>
          </a:prstGeom>
        </p:spPr>
      </p:pic>
      <p:sp>
        <p:nvSpPr>
          <p:cNvPr id="9" name="CuadroTexto 8">
            <a:extLst>
              <a:ext uri="{FF2B5EF4-FFF2-40B4-BE49-F238E27FC236}">
                <a16:creationId xmlns:a16="http://schemas.microsoft.com/office/drawing/2014/main" id="{E92FCB57-DEE0-7D1A-69FB-5B3B811DD9DC}"/>
              </a:ext>
            </a:extLst>
          </p:cNvPr>
          <p:cNvSpPr txBox="1"/>
          <p:nvPr/>
        </p:nvSpPr>
        <p:spPr>
          <a:xfrm>
            <a:off x="423473" y="2795427"/>
            <a:ext cx="4343399" cy="3170099"/>
          </a:xfrm>
          <a:prstGeom prst="rect">
            <a:avLst/>
          </a:prstGeom>
          <a:noFill/>
        </p:spPr>
        <p:txBody>
          <a:bodyPr wrap="square">
            <a:spAutoFit/>
          </a:bodyPr>
          <a:lstStyle/>
          <a:p>
            <a:pPr algn="just"/>
            <a:r>
              <a:rPr lang="es-ES" sz="2000" b="0" i="0" dirty="0">
                <a:effectLst/>
                <a:latin typeface="Calibri" panose="020F0502020204030204" pitchFamily="34" charset="0"/>
                <a:cs typeface="Calibri" panose="020F0502020204030204" pitchFamily="34" charset="0"/>
              </a:rPr>
              <a:t>UN MINISTERIO DEL MAR QUE TENGA COMO FUNCIONES DIRIGIR, FOMENTAR, ORIENTAR, COORDINAR Y PLANIFICAR EL DESARROLLO LAS ACTIVIDADES QUE TENGAN RELACIÓN CON LA EXPLOTACIÓN DE RECURSOS MARINOS, DEPORTES ACUÁTICOS Y COMERCIO MARÍTIMO, PARA SU DESARROLLO ARMÓNICO Y RESPETO AL MEDIO AMBIENTE</a:t>
            </a:r>
            <a:r>
              <a:rPr lang="es-ES" b="0" i="0" dirty="0">
                <a:effectLst/>
                <a:latin typeface="Montserrat" panose="00000500000000000000" pitchFamily="2" charset="0"/>
              </a:rPr>
              <a:t>. </a:t>
            </a:r>
            <a:endParaRPr lang="es-CL" dirty="0"/>
          </a:p>
        </p:txBody>
      </p:sp>
    </p:spTree>
    <p:extLst>
      <p:ext uri="{BB962C8B-B14F-4D97-AF65-F5344CB8AC3E}">
        <p14:creationId xmlns:p14="http://schemas.microsoft.com/office/powerpoint/2010/main" val="2085912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07E24C6-3BC8-4503-9B6D-E3A7322268B6}"/>
              </a:ext>
            </a:extLst>
          </p:cNvPr>
          <p:cNvSpPr txBox="1"/>
          <p:nvPr/>
        </p:nvSpPr>
        <p:spPr>
          <a:xfrm>
            <a:off x="641130" y="548580"/>
            <a:ext cx="11122083" cy="5693866"/>
          </a:xfrm>
          <a:prstGeom prst="rect">
            <a:avLst/>
          </a:prstGeom>
          <a:noFill/>
        </p:spPr>
        <p:txBody>
          <a:bodyPr wrap="square" rtlCol="0">
            <a:spAutoFit/>
          </a:bodyPr>
          <a:lstStyle/>
          <a:p>
            <a:pPr marL="285750" indent="-285750">
              <a:buFont typeface="Wingdings" panose="05000000000000000000" pitchFamily="2" charset="2"/>
              <a:buChar char="q"/>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 URGENTE  TRAMITAR UNA LEY ACLARATORIA </a:t>
            </a:r>
            <a:r>
              <a:rPr lang="es-ES" sz="2000" b="1" dirty="0">
                <a:latin typeface="Arial" panose="020B0604020202020204" pitchFamily="34" charset="0"/>
                <a:cs typeface="Arial" panose="020B0604020202020204" pitchFamily="34" charset="0"/>
              </a:rPr>
              <a:t>RESPECTO AL ARTICULO  10: Criterios  de decisión entre solicitudes incompatibles.</a:t>
            </a:r>
          </a:p>
          <a:p>
            <a:r>
              <a:rPr lang="es-ES" sz="2000" dirty="0">
                <a:latin typeface="Arial" panose="020B0604020202020204" pitchFamily="34" charset="0"/>
                <a:cs typeface="Arial" panose="020B0604020202020204" pitchFamily="34" charset="0"/>
              </a:rPr>
              <a:t>	</a:t>
            </a:r>
          </a:p>
          <a:p>
            <a:r>
              <a:rPr lang="es-ES" sz="2000" dirty="0">
                <a:latin typeface="Arial" panose="020B0604020202020204" pitchFamily="34" charset="0"/>
                <a:cs typeface="Arial" panose="020B0604020202020204" pitchFamily="34" charset="0"/>
              </a:rPr>
              <a:t>	Para que se permita dos cosas: </a:t>
            </a:r>
          </a:p>
          <a:p>
            <a:pPr marL="285750" indent="-285750">
              <a:buFont typeface="Wingdings" panose="05000000000000000000" pitchFamily="2" charset="2"/>
              <a:buChar char="q"/>
            </a:pPr>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	1.-  QUE Sernapesca pueda solicitar las destinaciones marítimas de las caletas de </a:t>
            </a:r>
          </a:p>
          <a:p>
            <a:r>
              <a:rPr lang="es-ES" sz="2000" dirty="0">
                <a:latin typeface="Arial" panose="020B0604020202020204" pitchFamily="34" charset="0"/>
                <a:cs typeface="Arial" panose="020B0604020202020204" pitchFamily="34" charset="0"/>
              </a:rPr>
              <a:t>	       pescadores artesanales  (ley de Caletas).</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	2.- QUE el MOP pueda solicitar las destinaciones marítimas para la construcción de obras </a:t>
            </a:r>
          </a:p>
          <a:p>
            <a:r>
              <a:rPr lang="es-ES" sz="2000" dirty="0">
                <a:latin typeface="Arial" panose="020B0604020202020204" pitchFamily="34" charset="0"/>
                <a:cs typeface="Arial" panose="020B0604020202020204" pitchFamily="34" charset="0"/>
              </a:rPr>
              <a:t>	      fiscales en el borde costero (obras que cumplen con el proceso de Participación </a:t>
            </a:r>
          </a:p>
          <a:p>
            <a:r>
              <a:rPr lang="es-ES" sz="2000" dirty="0">
                <a:latin typeface="Arial" panose="020B0604020202020204" pitchFamily="34" charset="0"/>
                <a:cs typeface="Arial" panose="020B0604020202020204" pitchFamily="34" charset="0"/>
              </a:rPr>
              <a:t>	      Ciudadana) .</a:t>
            </a:r>
          </a:p>
          <a:p>
            <a:endParaRPr 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 URGENTE CONCRETAR LA </a:t>
            </a:r>
            <a:r>
              <a:rPr lang="es-ES" sz="2000" b="1" i="0" dirty="0">
                <a:effectLst/>
                <a:latin typeface="arial" panose="020B0604020202020204" pitchFamily="34" charset="0"/>
              </a:rPr>
              <a:t>ZONIFICACIÓN DEL BORDE COSTERO EN TODAS LAS REGIONES DEL PAÍS </a:t>
            </a:r>
            <a:r>
              <a:rPr lang="es-ES" sz="2000" b="0" i="0" dirty="0">
                <a:effectLst/>
                <a:latin typeface="arial" panose="020B0604020202020204" pitchFamily="34" charset="0"/>
              </a:rPr>
              <a:t>(instrumento de ordenamiento territorial)</a:t>
            </a:r>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indent="-342900">
              <a:buFont typeface="Wingdings" panose="05000000000000000000" pitchFamily="2" charset="2"/>
              <a:buChar char="q"/>
            </a:pPr>
            <a:endPar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CORTO PLAZO ES URGENTE  ACTIVAR LAS COMISIONES INTERSECTORIALES ESTABLECIDAS EN LA LEY DE CALETAS con el fin de concordar desafectaciones masivas impulsadas por la comisión. </a:t>
            </a:r>
            <a:endParaRPr lang="es-C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246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AF0D3-4305-5F4C-8D8B-ADF71EE8704B}"/>
              </a:ext>
            </a:extLst>
          </p:cNvPr>
          <p:cNvSpPr>
            <a:spLocks noGrp="1"/>
          </p:cNvSpPr>
          <p:nvPr>
            <p:ph type="title"/>
          </p:nvPr>
        </p:nvSpPr>
        <p:spPr>
          <a:xfrm>
            <a:off x="646112" y="452718"/>
            <a:ext cx="7523528" cy="663034"/>
          </a:xfrm>
        </p:spPr>
        <p:txBody>
          <a:bodyPr>
            <a:normAutofit/>
          </a:bodyPr>
          <a:lstStyle/>
          <a:p>
            <a:pPr marL="342900" indent="-342900">
              <a:buFont typeface="Wingdings" panose="05000000000000000000" pitchFamily="2" charset="2"/>
              <a:buChar char="Ø"/>
            </a:pPr>
            <a:r>
              <a:rPr lang="es-CL"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REGIONALIZACIÓN DE  LOS RECURSOS PESQUEROS </a:t>
            </a:r>
            <a:endParaRPr lang="es-CL" sz="2400" dirty="0">
              <a:solidFill>
                <a:schemeClr val="tx1"/>
              </a:solidFill>
            </a:endParaRPr>
          </a:p>
        </p:txBody>
      </p:sp>
      <p:sp>
        <p:nvSpPr>
          <p:cNvPr id="3" name="Marcador de contenido 2">
            <a:extLst>
              <a:ext uri="{FF2B5EF4-FFF2-40B4-BE49-F238E27FC236}">
                <a16:creationId xmlns:a16="http://schemas.microsoft.com/office/drawing/2014/main" id="{9CB25AAF-80A4-6A4E-B2F2-E4BAED7E9CB9}"/>
              </a:ext>
            </a:extLst>
          </p:cNvPr>
          <p:cNvSpPr>
            <a:spLocks noGrp="1"/>
          </p:cNvSpPr>
          <p:nvPr>
            <p:ph idx="1"/>
          </p:nvPr>
        </p:nvSpPr>
        <p:spPr>
          <a:xfrm>
            <a:off x="646111" y="1390910"/>
            <a:ext cx="10656473" cy="4351338"/>
          </a:xfrm>
        </p:spPr>
        <p:txBody>
          <a:bodyPr>
            <a:normAutofit/>
          </a:bodyPr>
          <a:lstStyle/>
          <a:p>
            <a:pPr marL="0" indent="0" algn="just">
              <a:buNone/>
            </a:pPr>
            <a:r>
              <a:rPr lang="es-ES" dirty="0">
                <a:latin typeface="Calibri" panose="020F0502020204030204" pitchFamily="34" charset="0"/>
                <a:ea typeface="Calibri" panose="020F0502020204030204" pitchFamily="34" charset="0"/>
                <a:cs typeface="Calibri" panose="020F0502020204030204" pitchFamily="34" charset="0"/>
              </a:rPr>
              <a:t>LA REALIDAD PESQUERA DE LA REGIÓN DE LOS RIOS , ES DISTINTA DE LAS OTRAS REGIONES DEL PAÍS.  EN REALIDAD CADA REGIÓN DE CHILE PRESENTA SUS PROPIAS REALIDADES, DOLORES Y PARTICULARIDADES QUE EL CENTRALISMO NECESARIAMENTE GENERALIZA PARA SIMPLIFICAR SU ACCIÓN, PERO PERDIENDO EFICIENCIA SOCIAL Y ECONÓMICA. TENEMOS DIFERENCIAS GEOGRÁFICAS, DIFERENCIAS BIOLÓGICAS, ECOLÓGICAS, CLIMÁTICAS ENTRE OTRAS QUE NO ESTÁN REFLEJADAS EN EL MARCO LEGAL Y/O ADMINISTRATIVO, QUE NO RECONOCE LAS SINGULARIDADES DE LAS REGIONES. SE ESTABLECE COMO VALIDA UNA SOLA FORMA PARA TODAS LAS REGIONES DEL PAÍS, SIENDO ESTE UN CONTRASENTIDO PARA UN USO SUSTENTABLE DE LOS RECURSOS PESQUEROS Y LA GOBERNANZA.</a:t>
            </a:r>
          </a:p>
          <a:p>
            <a:pPr marL="0" indent="0" algn="just">
              <a:buNone/>
            </a:pPr>
            <a:r>
              <a:rPr lang="es-CL" dirty="0">
                <a:latin typeface="Calibri" panose="020F0502020204030204" pitchFamily="34" charset="0"/>
                <a:ea typeface="Calibri" panose="020F0502020204030204" pitchFamily="34" charset="0"/>
                <a:cs typeface="Calibri" panose="020F0502020204030204" pitchFamily="34" charset="0"/>
              </a:rPr>
              <a:t>LA </a:t>
            </a:r>
            <a:r>
              <a:rPr lang="es-CL" dirty="0">
                <a:effectLst/>
                <a:latin typeface="Calibri" panose="020F0502020204030204" pitchFamily="34" charset="0"/>
                <a:ea typeface="Calibri" panose="020F0502020204030204" pitchFamily="34" charset="0"/>
                <a:cs typeface="Calibri" panose="020F0502020204030204" pitchFamily="34" charset="0"/>
              </a:rPr>
              <a:t>NUEVA LEY DE PESCA DEBE PROPONDER A UNA ADMINISTRACION DE LOS RECURSOS PESQUEROS PRESENTES EN CADA UNA DE LAS REGIONES, DE ACUERDO CON LA FLOTA Y DISPONIBILIDAD DE ESTOS RECURSOS EN CADA REGIÓN.</a:t>
            </a:r>
          </a:p>
          <a:p>
            <a:pPr marL="0" indent="0" algn="just">
              <a:buNone/>
            </a:pPr>
            <a:r>
              <a:rPr lang="es-ES" b="0" i="0" dirty="0">
                <a:effectLst/>
                <a:latin typeface="Calibri" panose="020F0502020204030204" pitchFamily="34" charset="0"/>
                <a:cs typeface="Calibri" panose="020F0502020204030204" pitchFamily="34" charset="0"/>
              </a:rPr>
              <a:t> </a:t>
            </a:r>
            <a:endParaRPr lang="es-CL" dirty="0"/>
          </a:p>
        </p:txBody>
      </p:sp>
    </p:spTree>
    <p:extLst>
      <p:ext uri="{BB962C8B-B14F-4D97-AF65-F5344CB8AC3E}">
        <p14:creationId xmlns:p14="http://schemas.microsoft.com/office/powerpoint/2010/main" val="3237687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E81CC40-E79B-2164-55E5-22928FAC4112}"/>
              </a:ext>
            </a:extLst>
          </p:cNvPr>
          <p:cNvSpPr txBox="1"/>
          <p:nvPr/>
        </p:nvSpPr>
        <p:spPr>
          <a:xfrm>
            <a:off x="3540177" y="362966"/>
            <a:ext cx="5111645" cy="584775"/>
          </a:xfrm>
          <a:prstGeom prst="rect">
            <a:avLst/>
          </a:prstGeom>
          <a:noFill/>
        </p:spPr>
        <p:txBody>
          <a:bodyPr wrap="square" rtlCol="0">
            <a:spAutoFit/>
          </a:bodyPr>
          <a:lstStyle/>
          <a:p>
            <a:r>
              <a:rPr lang="es-CL" sz="3200" b="1" u="sng"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FOMENTO PRODUCTIVO</a:t>
            </a:r>
            <a:endParaRPr lang="es-CL" sz="3200" dirty="0"/>
          </a:p>
        </p:txBody>
      </p:sp>
      <p:pic>
        <p:nvPicPr>
          <p:cNvPr id="6" name="Imagen 5" descr="Interfaz de usuario gráfica, Sitio web&#10;&#10;Descripción generada automáticamente">
            <a:extLst>
              <a:ext uri="{FF2B5EF4-FFF2-40B4-BE49-F238E27FC236}">
                <a16:creationId xmlns:a16="http://schemas.microsoft.com/office/drawing/2014/main" id="{64D81B93-51CF-B01D-B3BD-F52BF6A18973}"/>
              </a:ext>
            </a:extLst>
          </p:cNvPr>
          <p:cNvPicPr>
            <a:picLocks noChangeAspect="1"/>
          </p:cNvPicPr>
          <p:nvPr/>
        </p:nvPicPr>
        <p:blipFill>
          <a:blip r:embed="rId2"/>
          <a:stretch>
            <a:fillRect/>
          </a:stretch>
        </p:blipFill>
        <p:spPr>
          <a:xfrm>
            <a:off x="374989" y="4077010"/>
            <a:ext cx="2697995" cy="2697995"/>
          </a:xfrm>
          <a:prstGeom prst="rect">
            <a:avLst/>
          </a:prstGeom>
        </p:spPr>
      </p:pic>
      <p:pic>
        <p:nvPicPr>
          <p:cNvPr id="8" name="Imagen 7" descr="Un grupo de personas en una tienda&#10;&#10;Descripción generada automáticamente">
            <a:extLst>
              <a:ext uri="{FF2B5EF4-FFF2-40B4-BE49-F238E27FC236}">
                <a16:creationId xmlns:a16="http://schemas.microsoft.com/office/drawing/2014/main" id="{327A6C8B-3E17-6AE4-E01D-C80D767B1437}"/>
              </a:ext>
            </a:extLst>
          </p:cNvPr>
          <p:cNvPicPr>
            <a:picLocks noChangeAspect="1"/>
          </p:cNvPicPr>
          <p:nvPr/>
        </p:nvPicPr>
        <p:blipFill>
          <a:blip r:embed="rId3"/>
          <a:stretch>
            <a:fillRect/>
          </a:stretch>
        </p:blipFill>
        <p:spPr>
          <a:xfrm>
            <a:off x="3540177" y="4143375"/>
            <a:ext cx="3810000" cy="2714625"/>
          </a:xfrm>
          <a:prstGeom prst="rect">
            <a:avLst/>
          </a:prstGeom>
        </p:spPr>
      </p:pic>
      <p:pic>
        <p:nvPicPr>
          <p:cNvPr id="10" name="Imagen 9" descr="Una multitud de gente&#10;&#10;Descripción generada automáticamente">
            <a:extLst>
              <a:ext uri="{FF2B5EF4-FFF2-40B4-BE49-F238E27FC236}">
                <a16:creationId xmlns:a16="http://schemas.microsoft.com/office/drawing/2014/main" id="{95592A86-3850-9569-B599-C168E91FF0D7}"/>
              </a:ext>
            </a:extLst>
          </p:cNvPr>
          <p:cNvPicPr>
            <a:picLocks noChangeAspect="1"/>
          </p:cNvPicPr>
          <p:nvPr/>
        </p:nvPicPr>
        <p:blipFill>
          <a:blip r:embed="rId4"/>
          <a:stretch>
            <a:fillRect/>
          </a:stretch>
        </p:blipFill>
        <p:spPr>
          <a:xfrm>
            <a:off x="7817370" y="4198065"/>
            <a:ext cx="3907866" cy="2605244"/>
          </a:xfrm>
          <a:prstGeom prst="rect">
            <a:avLst/>
          </a:prstGeom>
        </p:spPr>
      </p:pic>
      <p:pic>
        <p:nvPicPr>
          <p:cNvPr id="12" name="Imagen 11" descr="Un grupo de personas en un barco&#10;&#10;Descripción generada automáticamente">
            <a:extLst>
              <a:ext uri="{FF2B5EF4-FFF2-40B4-BE49-F238E27FC236}">
                <a16:creationId xmlns:a16="http://schemas.microsoft.com/office/drawing/2014/main" id="{9F2602CA-5371-99A5-BAF3-9B6E0E75B392}"/>
              </a:ext>
            </a:extLst>
          </p:cNvPr>
          <p:cNvPicPr>
            <a:picLocks noChangeAspect="1"/>
          </p:cNvPicPr>
          <p:nvPr/>
        </p:nvPicPr>
        <p:blipFill>
          <a:blip r:embed="rId5"/>
          <a:stretch>
            <a:fillRect/>
          </a:stretch>
        </p:blipFill>
        <p:spPr>
          <a:xfrm>
            <a:off x="3934176" y="1334302"/>
            <a:ext cx="3715803" cy="2477202"/>
          </a:xfrm>
          <a:prstGeom prst="rect">
            <a:avLst/>
          </a:prstGeom>
        </p:spPr>
      </p:pic>
      <p:pic>
        <p:nvPicPr>
          <p:cNvPr id="14" name="Imagen 13" descr="Imagen que contiene interior, cocina, hombre, parado&#10;&#10;Descripción generada automáticamente">
            <a:extLst>
              <a:ext uri="{FF2B5EF4-FFF2-40B4-BE49-F238E27FC236}">
                <a16:creationId xmlns:a16="http://schemas.microsoft.com/office/drawing/2014/main" id="{7C2AE730-C3BB-7577-0A8E-756A50AB9D3B}"/>
              </a:ext>
            </a:extLst>
          </p:cNvPr>
          <p:cNvPicPr>
            <a:picLocks noChangeAspect="1"/>
          </p:cNvPicPr>
          <p:nvPr/>
        </p:nvPicPr>
        <p:blipFill>
          <a:blip r:embed="rId6"/>
          <a:stretch>
            <a:fillRect/>
          </a:stretch>
        </p:blipFill>
        <p:spPr>
          <a:xfrm>
            <a:off x="287310" y="1334302"/>
            <a:ext cx="3302935" cy="2477202"/>
          </a:xfrm>
          <a:prstGeom prst="rect">
            <a:avLst/>
          </a:prstGeom>
        </p:spPr>
      </p:pic>
      <p:pic>
        <p:nvPicPr>
          <p:cNvPr id="16" name="Imagen 15" descr="Un grupo de personas alrededor de una mesa con comida&#10;&#10;Descripción generada automáticamente">
            <a:extLst>
              <a:ext uri="{FF2B5EF4-FFF2-40B4-BE49-F238E27FC236}">
                <a16:creationId xmlns:a16="http://schemas.microsoft.com/office/drawing/2014/main" id="{CDC70167-4D79-911E-3E90-B39ABD9C7F29}"/>
              </a:ext>
            </a:extLst>
          </p:cNvPr>
          <p:cNvPicPr>
            <a:picLocks noChangeAspect="1"/>
          </p:cNvPicPr>
          <p:nvPr/>
        </p:nvPicPr>
        <p:blipFill>
          <a:blip r:embed="rId7"/>
          <a:stretch>
            <a:fillRect/>
          </a:stretch>
        </p:blipFill>
        <p:spPr>
          <a:xfrm>
            <a:off x="8191526" y="1334301"/>
            <a:ext cx="3302934" cy="2477201"/>
          </a:xfrm>
          <a:prstGeom prst="rect">
            <a:avLst/>
          </a:prstGeom>
        </p:spPr>
      </p:pic>
      <p:pic>
        <p:nvPicPr>
          <p:cNvPr id="17" name="Imagen 16">
            <a:extLst>
              <a:ext uri="{FF2B5EF4-FFF2-40B4-BE49-F238E27FC236}">
                <a16:creationId xmlns:a16="http://schemas.microsoft.com/office/drawing/2014/main" id="{80EF4A98-E725-4D6F-B5E6-B6034CB21C6D}"/>
              </a:ext>
            </a:extLst>
          </p:cNvPr>
          <p:cNvPicPr>
            <a:picLocks noChangeAspect="1"/>
          </p:cNvPicPr>
          <p:nvPr/>
        </p:nvPicPr>
        <p:blipFill>
          <a:blip r:embed="rId8"/>
          <a:stretch>
            <a:fillRect/>
          </a:stretch>
        </p:blipFill>
        <p:spPr>
          <a:xfrm>
            <a:off x="10490294" y="1334301"/>
            <a:ext cx="1004165" cy="1004165"/>
          </a:xfrm>
          <a:prstGeom prst="rect">
            <a:avLst/>
          </a:prstGeom>
        </p:spPr>
      </p:pic>
    </p:spTree>
    <p:extLst>
      <p:ext uri="{BB962C8B-B14F-4D97-AF65-F5344CB8AC3E}">
        <p14:creationId xmlns:p14="http://schemas.microsoft.com/office/powerpoint/2010/main" val="2422802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59C7AC-1B34-DA4D-8092-C798272C810C}"/>
              </a:ext>
            </a:extLst>
          </p:cNvPr>
          <p:cNvSpPr>
            <a:spLocks noGrp="1"/>
          </p:cNvSpPr>
          <p:nvPr>
            <p:ph idx="1"/>
          </p:nvPr>
        </p:nvSpPr>
        <p:spPr>
          <a:xfrm>
            <a:off x="597344" y="848596"/>
            <a:ext cx="10780190" cy="5582183"/>
          </a:xfrm>
        </p:spPr>
        <p:txBody>
          <a:bodyPr>
            <a:normAutofit fontScale="25000" lnSpcReduction="20000"/>
          </a:bodyPr>
          <a:lstStyle/>
          <a:p>
            <a:pPr lvl="0" algn="just">
              <a:buFont typeface="Wingdings" panose="05000000000000000000" pitchFamily="2" charset="2"/>
              <a:buChar char="Ø"/>
            </a:pPr>
            <a:r>
              <a:rPr lang="es-CL" sz="8800" dirty="0">
                <a:effectLst/>
                <a:latin typeface="Calibri" panose="020F0502020204030204" pitchFamily="34" charset="0"/>
                <a:ea typeface="Calibri" panose="020F0502020204030204" pitchFamily="34" charset="0"/>
                <a:cs typeface="Calibri" panose="020F0502020204030204" pitchFamily="34" charset="0"/>
              </a:rPr>
              <a:t>FINANCIAR A TRAVÉS DEL INDESPA LOS ESTUDIOS DE SITUACIÓN BASE (ESBAS) Y LOS SEGUIMIENTOS DE LAS ÁREAS DE MANEJO (ANUALES Y BIENALES). DEL MISMO MODO, SE DEBEN FINANCIAR PROYECTOS ASOCIADOS A LA VIGILANCIA DE LAS ÁREAS DE MANEJO. </a:t>
            </a:r>
            <a:endParaRPr lang="es-CL" sz="8800" dirty="0">
              <a:effectLst/>
              <a:latin typeface="Calibri" panose="020F0502020204030204" pitchFamily="34" charset="0"/>
              <a:ea typeface="Calibri" panose="020F0502020204030204" pitchFamily="34" charset="0"/>
            </a:endParaRPr>
          </a:p>
          <a:p>
            <a:pPr marL="0" indent="0">
              <a:buNone/>
            </a:pPr>
            <a:endParaRPr lang="es-CL" sz="8800" dirty="0">
              <a:effectLst/>
              <a:latin typeface="Calibri" panose="020F0502020204030204" pitchFamily="34" charset="0"/>
              <a:ea typeface="Calibri" panose="020F0502020204030204" pitchFamily="34" charset="0"/>
            </a:endParaRPr>
          </a:p>
          <a:p>
            <a:pPr lvl="0" algn="just">
              <a:buFont typeface="Wingdings" panose="05000000000000000000" pitchFamily="2" charset="2"/>
              <a:buChar char="Ø"/>
            </a:pPr>
            <a:r>
              <a:rPr lang="es-CL" sz="8800" dirty="0">
                <a:effectLst/>
                <a:latin typeface="Calibri" panose="020F0502020204030204" pitchFamily="34" charset="0"/>
                <a:ea typeface="Calibri" panose="020F0502020204030204" pitchFamily="34" charset="0"/>
                <a:cs typeface="Calibri" panose="020F0502020204030204" pitchFamily="34" charset="0"/>
              </a:rPr>
              <a:t>RESPECTO A LA PESQUERÍA DE JIBIA Y REINETA, ES NECESARIO APOYAR CON COFINANCIAMIENTO EL 2° PROGRAMA DE MEJORAMIENTO DE LA FLOTA PESQUERA ARTESANAL DE PEQUEÑA ESCALA, PARA MODERNIZAR Y HACER MÁS SEGURA LA FLOTA. </a:t>
            </a:r>
            <a:endParaRPr lang="es-CL" sz="8800" dirty="0">
              <a:effectLst/>
              <a:latin typeface="Calibri" panose="020F0502020204030204" pitchFamily="34" charset="0"/>
              <a:ea typeface="Calibri" panose="020F0502020204030204" pitchFamily="34" charset="0"/>
            </a:endParaRPr>
          </a:p>
          <a:p>
            <a:pPr marL="0" indent="0">
              <a:buNone/>
            </a:pPr>
            <a:endParaRPr lang="es-CL" sz="8800" dirty="0">
              <a:effectLst/>
              <a:latin typeface="Calibri" panose="020F0502020204030204" pitchFamily="34" charset="0"/>
              <a:ea typeface="Calibri" panose="020F0502020204030204" pitchFamily="34" charset="0"/>
            </a:endParaRPr>
          </a:p>
          <a:p>
            <a:pPr lvl="0" algn="just">
              <a:buFont typeface="Wingdings" panose="05000000000000000000" pitchFamily="2" charset="2"/>
              <a:buChar char="Ø"/>
            </a:pPr>
            <a:r>
              <a:rPr lang="es-CL" sz="8800" dirty="0">
                <a:effectLst/>
                <a:latin typeface="Calibri" panose="020F0502020204030204" pitchFamily="34" charset="0"/>
                <a:ea typeface="Calibri" panose="020F0502020204030204" pitchFamily="34" charset="0"/>
                <a:cs typeface="Calibri" panose="020F0502020204030204" pitchFamily="34" charset="0"/>
              </a:rPr>
              <a:t>SE REQUIERE IMPLEMENTAR UN PROGRAMA DE LARGO PLAZO DE </a:t>
            </a:r>
            <a:r>
              <a:rPr lang="es-CL" sz="8800" b="1" dirty="0">
                <a:effectLst/>
                <a:latin typeface="Calibri" panose="020F0502020204030204" pitchFamily="34" charset="0"/>
                <a:ea typeface="Calibri" panose="020F0502020204030204" pitchFamily="34" charset="0"/>
                <a:cs typeface="Calibri" panose="020F0502020204030204" pitchFamily="34" charset="0"/>
              </a:rPr>
              <a:t>PROMOCIÓN DE PRODUCTOS DEL MAR PROVENIENTES DE LA PESCA ARTESANAL </a:t>
            </a:r>
            <a:r>
              <a:rPr lang="es-CL" sz="8800" dirty="0">
                <a:effectLst/>
                <a:latin typeface="Calibri" panose="020F0502020204030204" pitchFamily="34" charset="0"/>
                <a:ea typeface="Calibri" panose="020F0502020204030204" pitchFamily="34" charset="0"/>
                <a:cs typeface="Calibri" panose="020F0502020204030204" pitchFamily="34" charset="0"/>
              </a:rPr>
              <a:t>QUE ABARQUE LAS 12 COMUNAS DE LA REGIÓN DE LOS RÍOS. ESTE PLAN DEBE CONTAR CON FINANCIAMIENTO ASEGURADO PARA AL MENOS 5 AÑOS DE EJECUCIÓN, QUE NOS PERMITA PROMOVER LOS PRODUCTOS DEL MAR EN LAS COMUNAS NO COSTERAS DE LA REGIÓN, FOMENTAR LAS CADENAS CORTAS DE ABASTECIMIENTO, AGILIZANDO LA ECONOMÍA DE LAS COMUNIDADES COSTERAS Y PROMOVIENDO EL CONSUMO DE PRODUCTOS DEL MAR EN LAS COMUNAS CON ESCASO ACCESO A PROTEÍNA DE BUENA CALIDAD. </a:t>
            </a:r>
            <a:endParaRPr lang="es-CL" sz="8800" dirty="0">
              <a:effectLst/>
              <a:latin typeface="Calibri" panose="020F0502020204030204" pitchFamily="34" charset="0"/>
              <a:ea typeface="Calibri" panose="020F0502020204030204" pitchFamily="34" charset="0"/>
            </a:endParaRPr>
          </a:p>
          <a:p>
            <a:endParaRPr lang="es-CL" dirty="0"/>
          </a:p>
        </p:txBody>
      </p:sp>
    </p:spTree>
    <p:extLst>
      <p:ext uri="{BB962C8B-B14F-4D97-AF65-F5344CB8AC3E}">
        <p14:creationId xmlns:p14="http://schemas.microsoft.com/office/powerpoint/2010/main" val="2014009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8A0A5E-91DA-0C49-8855-5098D08B20EB}"/>
              </a:ext>
            </a:extLst>
          </p:cNvPr>
          <p:cNvSpPr>
            <a:spLocks noGrp="1"/>
          </p:cNvSpPr>
          <p:nvPr>
            <p:ph idx="1"/>
          </p:nvPr>
        </p:nvSpPr>
        <p:spPr>
          <a:xfrm>
            <a:off x="554636" y="1121290"/>
            <a:ext cx="11167672" cy="4351338"/>
          </a:xfrm>
        </p:spPr>
        <p:txBody>
          <a:bodyPr>
            <a:normAutofit fontScale="92500" lnSpcReduction="10000"/>
          </a:bodyPr>
          <a:lstStyle/>
          <a:p>
            <a:pPr lvl="0" algn="just">
              <a:spcAft>
                <a:spcPts val="80"/>
              </a:spcAft>
              <a:buFont typeface="Wingdings" panose="05000000000000000000" pitchFamily="2" charset="2"/>
              <a:buChar char="Ø"/>
            </a:pPr>
            <a:r>
              <a:rPr lang="es-CL" sz="2400" dirty="0">
                <a:effectLst/>
                <a:latin typeface="Calibri" panose="020F0502020204030204" pitchFamily="34" charset="0"/>
                <a:ea typeface="Calibri" panose="020F0502020204030204" pitchFamily="34" charset="0"/>
                <a:cs typeface="Calibri" panose="020F0502020204030204" pitchFamily="34" charset="0"/>
              </a:rPr>
              <a:t>A PARTIR DE 2023 ASEGURAR EL FINANCIAMIENTO DE LAS NUEVAS VERSIONES DE LA FERIA GASTRONÓMICA MARINA (FEGAM) ITINERANTE. </a:t>
            </a:r>
            <a:endParaRPr lang="es-CL" sz="2400" dirty="0">
              <a:effectLst/>
              <a:latin typeface="Calibri" panose="020F0502020204030204" pitchFamily="34" charset="0"/>
              <a:ea typeface="Calibri" panose="020F0502020204030204" pitchFamily="34" charset="0"/>
            </a:endParaRPr>
          </a:p>
          <a:p>
            <a:pPr lvl="0" algn="just">
              <a:spcAft>
                <a:spcPts val="80"/>
              </a:spcAft>
              <a:buFont typeface="Wingdings" panose="05000000000000000000" pitchFamily="2" charset="2"/>
              <a:buChar char="Ø"/>
            </a:pPr>
            <a:r>
              <a:rPr lang="es-CL" sz="2400" dirty="0">
                <a:effectLst/>
                <a:latin typeface="Calibri" panose="020F0502020204030204" pitchFamily="34" charset="0"/>
                <a:ea typeface="Calibri" panose="020F0502020204030204" pitchFamily="34" charset="0"/>
                <a:cs typeface="Calibri" panose="020F0502020204030204" pitchFamily="34" charset="0"/>
              </a:rPr>
              <a:t>CONSOLIDAR EL PROGRAMA DE JUNAEB DE CONSUMO DE PRODUCTOS DEL MAR LOCALES EN LAS MINUTAS DE LA ALIMENTACIÓN ESCOLAR DE LA REGIÓN. </a:t>
            </a:r>
            <a:endParaRPr lang="es-CL" sz="2400" dirty="0">
              <a:effectLst/>
              <a:latin typeface="Calibri" panose="020F0502020204030204" pitchFamily="34" charset="0"/>
              <a:ea typeface="Calibri" panose="020F0502020204030204" pitchFamily="34" charset="0"/>
            </a:endParaRPr>
          </a:p>
          <a:p>
            <a:pPr lvl="0" algn="just">
              <a:buFont typeface="Wingdings" panose="05000000000000000000" pitchFamily="2" charset="2"/>
              <a:buChar char="Ø"/>
            </a:pPr>
            <a:r>
              <a:rPr lang="es-CL" sz="2400" dirty="0">
                <a:effectLst/>
                <a:latin typeface="Calibri" panose="020F0502020204030204" pitchFamily="34" charset="0"/>
                <a:ea typeface="Calibri" panose="020F0502020204030204" pitchFamily="34" charset="0"/>
                <a:cs typeface="Calibri" panose="020F0502020204030204" pitchFamily="34" charset="0"/>
              </a:rPr>
              <a:t>IMPLEMENTAR EN CONJUNTO CON LOS MUNICIPIOS, LAS PESCADERÍAS POPULARES, QUE ENTREGUEN ACCESO DE PRODUCTOS DEL MAR DE LA COSTA DE LA REGIÓN DE LOS RÍOS A LOS CONSUMIDORES DE LAS COMUNAS NO COSTERAS DE LA REGIÓN. </a:t>
            </a:r>
            <a:endParaRPr lang="es-CL" sz="2400" dirty="0">
              <a:effectLst/>
              <a:latin typeface="Calibri" panose="020F0502020204030204" pitchFamily="34" charset="0"/>
              <a:ea typeface="Calibri" panose="020F0502020204030204" pitchFamily="34" charset="0"/>
            </a:endParaRPr>
          </a:p>
          <a:p>
            <a:pPr lvl="0" algn="just">
              <a:buFont typeface="Wingdings" panose="05000000000000000000" pitchFamily="2" charset="2"/>
              <a:buChar char="Ø"/>
            </a:pPr>
            <a:r>
              <a:rPr lang="es-CL" sz="2400" dirty="0">
                <a:effectLst/>
                <a:latin typeface="Calibri" panose="020F0502020204030204" pitchFamily="34" charset="0"/>
                <a:ea typeface="Calibri" panose="020F0502020204030204" pitchFamily="34" charset="0"/>
                <a:cs typeface="Calibri" panose="020F0502020204030204" pitchFamily="34" charset="0"/>
              </a:rPr>
              <a:t>SE REQUIERE CON URGENCIA IMPLEMENTAR UN PLAN DE CONSTRUCCIÓN DE PLANTAS DESALINIZADORAS EN LA REGIÓN, SINO CALETAS COMO EL PIOJO, Y NIEBLA (TERMINAL PESQUERO) MUY PRONTAMENTE NO TENDRÁN AGUA PARA SUS ACTIVIDADES PROPIAS DE LA PESCA ARTESANAL REGULADAS POR LA LEY DE CALETAS COMO: FÁBRICAS DE HIELO, PLANTA DE PROCESOS, FERIAS GASTRONÓMICAS, LOCALES DE VENTA, ET ETC. </a:t>
            </a:r>
            <a:endParaRPr lang="es-CL" sz="2400" dirty="0">
              <a:effectLst/>
              <a:latin typeface="Calibri" panose="020F0502020204030204" pitchFamily="34" charset="0"/>
              <a:ea typeface="Calibri" panose="020F0502020204030204" pitchFamily="34" charset="0"/>
            </a:endParaRPr>
          </a:p>
          <a:p>
            <a:endParaRPr lang="es-CL" dirty="0"/>
          </a:p>
        </p:txBody>
      </p:sp>
    </p:spTree>
    <p:extLst>
      <p:ext uri="{BB962C8B-B14F-4D97-AF65-F5344CB8AC3E}">
        <p14:creationId xmlns:p14="http://schemas.microsoft.com/office/powerpoint/2010/main" val="3033947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8CD7BA-F85A-64E9-4EB3-8C1E6BA0802F}"/>
              </a:ext>
            </a:extLst>
          </p:cNvPr>
          <p:cNvSpPr txBox="1"/>
          <p:nvPr/>
        </p:nvSpPr>
        <p:spPr>
          <a:xfrm>
            <a:off x="1738856" y="1259173"/>
            <a:ext cx="9308893" cy="4124206"/>
          </a:xfrm>
          <a:prstGeom prst="rect">
            <a:avLst/>
          </a:prstGeom>
          <a:noFill/>
        </p:spPr>
        <p:txBody>
          <a:bodyPr wrap="square" rtlCol="0">
            <a:spAutoFit/>
          </a:bodyPr>
          <a:lstStyle/>
          <a:p>
            <a:r>
              <a:rPr lang="es-CL" sz="3200" b="1" dirty="0">
                <a:effectLst>
                  <a:outerShdw blurRad="38100" dist="38100" dir="2700000" algn="tl">
                    <a:srgbClr val="000000">
                      <a:alpha val="43137"/>
                    </a:srgbClr>
                  </a:outerShdw>
                </a:effectLst>
                <a:latin typeface="Calibri  "/>
              </a:rPr>
              <a:t>6.- OTROS</a:t>
            </a:r>
          </a:p>
          <a:p>
            <a:endParaRPr lang="es-CL"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s-CL"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L" sz="2400" b="1" dirty="0">
                <a:latin typeface="Calibri" panose="020F0502020204030204" pitchFamily="34" charset="0"/>
                <a:cs typeface="Calibri" panose="020F0502020204030204" pitchFamily="34" charset="0"/>
              </a:rPr>
              <a:t>ORGANIZACIÓN REGIONAL DE PESCA DEL PACIFICO SUR (OROP – PS)</a:t>
            </a:r>
          </a:p>
          <a:p>
            <a:endParaRPr lang="es-CL" sz="2400" b="1"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s-CL" sz="2400" b="1" dirty="0">
                <a:latin typeface="Calibri" panose="020F0502020204030204" pitchFamily="34" charset="0"/>
                <a:cs typeface="Calibri" panose="020F0502020204030204" pitchFamily="34" charset="0"/>
              </a:rPr>
              <a:t>INVESTIGACION CIENTIFICA.</a:t>
            </a:r>
          </a:p>
          <a:p>
            <a:endParaRPr lang="es-CL" sz="2400" b="1"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s-CL" sz="2400" b="1" dirty="0">
                <a:latin typeface="Calibri" panose="020F0502020204030204" pitchFamily="34" charset="0"/>
                <a:cs typeface="Calibri" panose="020F0502020204030204" pitchFamily="34" charset="0"/>
              </a:rPr>
              <a:t> PLATAFORMA SOCIAL.</a:t>
            </a:r>
          </a:p>
          <a:p>
            <a:endParaRPr lang="es-CL" sz="2400" b="1"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s-CL" sz="2400" b="1" dirty="0">
                <a:latin typeface="Calibri" panose="020F0502020204030204" pitchFamily="34" charset="0"/>
                <a:cs typeface="Calibri" panose="020F0502020204030204" pitchFamily="34" charset="0"/>
              </a:rPr>
              <a:t>SUSTENTABILIDAD</a:t>
            </a:r>
          </a:p>
          <a:p>
            <a:pPr marL="342900" indent="-342900">
              <a:buFont typeface="Wingdings" panose="05000000000000000000" pitchFamily="2" charset="2"/>
              <a:buChar char="Ø"/>
            </a:pPr>
            <a:endParaRPr lang="es-CL" sz="2000" b="1" dirty="0">
              <a:effectLst>
                <a:outerShdw blurRad="38100" dist="38100" dir="2700000" algn="tl">
                  <a:srgbClr val="000000">
                    <a:alpha val="43137"/>
                  </a:srgbClr>
                </a:outerShdw>
              </a:effectLst>
              <a:latin typeface="Calibri  "/>
              <a:cs typeface="Calibri" panose="020F0502020204030204" pitchFamily="34" charset="0"/>
            </a:endParaRPr>
          </a:p>
          <a:p>
            <a:endParaRPr lang="es-CL" dirty="0"/>
          </a:p>
        </p:txBody>
      </p:sp>
    </p:spTree>
    <p:extLst>
      <p:ext uri="{BB962C8B-B14F-4D97-AF65-F5344CB8AC3E}">
        <p14:creationId xmlns:p14="http://schemas.microsoft.com/office/powerpoint/2010/main" val="324798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547E336-9F9C-5D38-2B35-30D2408CC7E3}"/>
              </a:ext>
            </a:extLst>
          </p:cNvPr>
          <p:cNvSpPr txBox="1"/>
          <p:nvPr/>
        </p:nvSpPr>
        <p:spPr>
          <a:xfrm>
            <a:off x="1185238" y="377783"/>
            <a:ext cx="9202946" cy="461665"/>
          </a:xfrm>
          <a:prstGeom prst="rect">
            <a:avLst/>
          </a:prstGeom>
          <a:noFill/>
        </p:spPr>
        <p:txBody>
          <a:bodyPr wrap="square" rtlCol="0">
            <a:spAutoFit/>
          </a:bodyPr>
          <a:lstStyle/>
          <a:p>
            <a:pPr marL="342900" indent="-342900">
              <a:buFont typeface="Wingdings" panose="05000000000000000000" pitchFamily="2" charset="2"/>
              <a:buChar char="Ø"/>
            </a:pPr>
            <a:r>
              <a:rPr lang="es-CL" sz="2400" b="1" dirty="0">
                <a:latin typeface="Calibri" panose="020F0502020204030204" pitchFamily="34" charset="0"/>
                <a:cs typeface="Calibri" panose="020F0502020204030204" pitchFamily="34" charset="0"/>
              </a:rPr>
              <a:t>ORGANIZACIÓN REGIONAL DE PESCA DEL PACIFICO SUR (OROP – PS) </a:t>
            </a:r>
          </a:p>
        </p:txBody>
      </p:sp>
      <p:sp>
        <p:nvSpPr>
          <p:cNvPr id="5" name="CuadroTexto 4">
            <a:extLst>
              <a:ext uri="{FF2B5EF4-FFF2-40B4-BE49-F238E27FC236}">
                <a16:creationId xmlns:a16="http://schemas.microsoft.com/office/drawing/2014/main" id="{82905BEE-CF32-7F50-1333-00AFE2ACB5B7}"/>
              </a:ext>
            </a:extLst>
          </p:cNvPr>
          <p:cNvSpPr txBox="1"/>
          <p:nvPr/>
        </p:nvSpPr>
        <p:spPr>
          <a:xfrm>
            <a:off x="377252" y="927506"/>
            <a:ext cx="11437495" cy="2954655"/>
          </a:xfrm>
          <a:prstGeom prst="rect">
            <a:avLst/>
          </a:prstGeom>
          <a:noFill/>
        </p:spPr>
        <p:txBody>
          <a:bodyPr wrap="square" rtlCol="0">
            <a:spAutoFit/>
          </a:bodyPr>
          <a:lstStyle/>
          <a:p>
            <a:pPr marL="285750" indent="-285750" algn="just">
              <a:buFont typeface="Wingdings" panose="05000000000000000000" pitchFamily="2" charset="2"/>
              <a:buChar char="§"/>
            </a:pPr>
            <a:r>
              <a:rPr lang="es-CL" dirty="0">
                <a:latin typeface="Calibri  "/>
              </a:rPr>
              <a:t>LA PESCA ARTESANAL A TRAVES DE REPRESENTANTES DE LAS) 3 CONFEDERACIONES NACIONALES DEBE SER INVITADA A PARTICIPAR EN LAS REUNIONES NACIONALES E INTERNACIONALES QUE SE REALICEN AL EFECTO. </a:t>
            </a:r>
          </a:p>
          <a:p>
            <a:pPr algn="just"/>
            <a:endParaRPr lang="es-CL" sz="800" dirty="0">
              <a:latin typeface="Calibri  "/>
            </a:endParaRPr>
          </a:p>
          <a:p>
            <a:pPr marL="285750" indent="-285750" algn="just">
              <a:buFont typeface="Wingdings" panose="05000000000000000000" pitchFamily="2" charset="2"/>
              <a:buChar char="§"/>
            </a:pPr>
            <a:r>
              <a:rPr lang="es-CL" dirty="0">
                <a:latin typeface="Calibri  "/>
              </a:rPr>
              <a:t>LAS MEDIDAS DE CONSERVACION Y ORDENAMIENTO DE LOS RECURSOS PESQUEROS EN ALTA MAR EN EL OCEANO PACIFICO NO SOLO DEBEN BENEFICIAR A LA PESCA INDUSTRIAL, SI NO QUE TAMBIEN A LA PESCA ARTESANAL . </a:t>
            </a:r>
          </a:p>
          <a:p>
            <a:pPr algn="just"/>
            <a:endParaRPr lang="es-CL" sz="800" dirty="0">
              <a:latin typeface="Calibri  "/>
            </a:endParaRPr>
          </a:p>
          <a:p>
            <a:pPr marL="285750" indent="-285750" algn="just">
              <a:buFont typeface="Wingdings" panose="05000000000000000000" pitchFamily="2" charset="2"/>
              <a:buChar char="§"/>
            </a:pPr>
            <a:r>
              <a:rPr lang="es-CL" dirty="0">
                <a:latin typeface="Calibri  "/>
              </a:rPr>
              <a:t>PESQUERIAS COMO EL JUREL DE ESTA ESPECIE DE </a:t>
            </a:r>
            <a:r>
              <a:rPr lang="es-CL" b="1" dirty="0">
                <a:latin typeface="Calibri  "/>
              </a:rPr>
              <a:t>“RAE INTERNACIONAL” </a:t>
            </a:r>
            <a:r>
              <a:rPr lang="es-CL" dirty="0">
                <a:latin typeface="Calibri  "/>
              </a:rPr>
              <a:t>QUE ANTES DEL 2021 ERAN ADQUIRIDAS SOLO POR LA INDUSTRIA, AHORA TAMBIEN MEDIANTE ACUERDOS CON LA INDUSTRIA O DONACIONES DE CHINA SE LOGRO BENEFICIAR TAMBIEN A LA PESCA ARTESANAL. </a:t>
            </a:r>
          </a:p>
          <a:p>
            <a:pPr algn="just"/>
            <a:endParaRPr lang="es-CL" sz="800" dirty="0">
              <a:latin typeface="Calibri  "/>
            </a:endParaRPr>
          </a:p>
          <a:p>
            <a:pPr marL="285750" indent="-285750" algn="just">
              <a:buFont typeface="Wingdings" panose="05000000000000000000" pitchFamily="2" charset="2"/>
              <a:buChar char="§"/>
            </a:pPr>
            <a:r>
              <a:rPr lang="es-CL" dirty="0">
                <a:latin typeface="Calibri  "/>
              </a:rPr>
              <a:t>LA OROP – PS ESTA TRABAJANDO EN LA REGULACION DEL ESFUERZO PESQUERO DE LA JUBIA EN AGUAS INTERNACIONALES, LO QUE ES PREOCUPANTE PARA LA PESCA ARTESANAL.</a:t>
            </a:r>
          </a:p>
        </p:txBody>
      </p:sp>
      <p:pic>
        <p:nvPicPr>
          <p:cNvPr id="7" name="Imagen 6" descr="Interfaz de usuario gráfica, Aplicación&#10;&#10;Descripción generada automáticamente">
            <a:extLst>
              <a:ext uri="{FF2B5EF4-FFF2-40B4-BE49-F238E27FC236}">
                <a16:creationId xmlns:a16="http://schemas.microsoft.com/office/drawing/2014/main" id="{23865182-8871-4B69-6E0B-72970238758C}"/>
              </a:ext>
            </a:extLst>
          </p:cNvPr>
          <p:cNvPicPr>
            <a:picLocks noChangeAspect="1"/>
          </p:cNvPicPr>
          <p:nvPr/>
        </p:nvPicPr>
        <p:blipFill>
          <a:blip r:embed="rId2"/>
          <a:stretch>
            <a:fillRect/>
          </a:stretch>
        </p:blipFill>
        <p:spPr>
          <a:xfrm>
            <a:off x="1214203" y="3889537"/>
            <a:ext cx="4504311" cy="2920378"/>
          </a:xfrm>
          <a:prstGeom prst="rect">
            <a:avLst/>
          </a:prstGeom>
        </p:spPr>
      </p:pic>
      <p:pic>
        <p:nvPicPr>
          <p:cNvPr id="9" name="Imagen 8" descr="Interfaz de usuario gráfica, Texto, Aplicación&#10;&#10;Descripción generada automáticamente">
            <a:extLst>
              <a:ext uri="{FF2B5EF4-FFF2-40B4-BE49-F238E27FC236}">
                <a16:creationId xmlns:a16="http://schemas.microsoft.com/office/drawing/2014/main" id="{C1487FA3-F41C-520E-5C04-2BCECFD4CBB0}"/>
              </a:ext>
            </a:extLst>
          </p:cNvPr>
          <p:cNvPicPr>
            <a:picLocks noChangeAspect="1"/>
          </p:cNvPicPr>
          <p:nvPr/>
        </p:nvPicPr>
        <p:blipFill>
          <a:blip r:embed="rId3"/>
          <a:stretch>
            <a:fillRect/>
          </a:stretch>
        </p:blipFill>
        <p:spPr>
          <a:xfrm>
            <a:off x="6639276" y="3882161"/>
            <a:ext cx="4254708" cy="2920378"/>
          </a:xfrm>
          <a:prstGeom prst="rect">
            <a:avLst/>
          </a:prstGeom>
        </p:spPr>
      </p:pic>
    </p:spTree>
    <p:extLst>
      <p:ext uri="{BB962C8B-B14F-4D97-AF65-F5344CB8AC3E}">
        <p14:creationId xmlns:p14="http://schemas.microsoft.com/office/powerpoint/2010/main" val="583661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08FF5A-87A2-3C4E-A2A1-4DC233E714C6}"/>
              </a:ext>
            </a:extLst>
          </p:cNvPr>
          <p:cNvSpPr>
            <a:spLocks noGrp="1"/>
          </p:cNvSpPr>
          <p:nvPr>
            <p:ph type="title"/>
          </p:nvPr>
        </p:nvSpPr>
        <p:spPr>
          <a:xfrm>
            <a:off x="646112" y="452718"/>
            <a:ext cx="4975200" cy="761485"/>
          </a:xfrm>
        </p:spPr>
        <p:txBody>
          <a:bodyPr>
            <a:normAutofit/>
          </a:bodyPr>
          <a:lstStyle/>
          <a:p>
            <a:pPr marL="342900" indent="-342900">
              <a:buFont typeface="Wingdings" panose="05000000000000000000" pitchFamily="2" charset="2"/>
              <a:buChar char="Ø"/>
            </a:pPr>
            <a:r>
              <a:rPr lang="es-CL" sz="2400" b="1" dirty="0">
                <a:solidFill>
                  <a:schemeClr val="tx1"/>
                </a:solidFill>
                <a:latin typeface="+mn-lt"/>
              </a:rPr>
              <a:t> INVESTIGACION CIENTÍFICA</a:t>
            </a:r>
          </a:p>
        </p:txBody>
      </p:sp>
      <p:sp>
        <p:nvSpPr>
          <p:cNvPr id="3" name="Marcador de contenido 2">
            <a:extLst>
              <a:ext uri="{FF2B5EF4-FFF2-40B4-BE49-F238E27FC236}">
                <a16:creationId xmlns:a16="http://schemas.microsoft.com/office/drawing/2014/main" id="{DCB7178B-13F9-5447-BF5E-76560C1B57A0}"/>
              </a:ext>
            </a:extLst>
          </p:cNvPr>
          <p:cNvSpPr>
            <a:spLocks noGrp="1"/>
          </p:cNvSpPr>
          <p:nvPr>
            <p:ph idx="1"/>
          </p:nvPr>
        </p:nvSpPr>
        <p:spPr>
          <a:xfrm>
            <a:off x="646111" y="1465861"/>
            <a:ext cx="10701443" cy="4351338"/>
          </a:xfrm>
        </p:spPr>
        <p:txBody>
          <a:bodyPr>
            <a:normAutofit/>
          </a:bodyPr>
          <a:lstStyle/>
          <a:p>
            <a:pPr marL="0" lvl="0" indent="0" algn="just">
              <a:buNone/>
            </a:pPr>
            <a:r>
              <a:rPr lang="es-CL" dirty="0">
                <a:effectLst/>
                <a:latin typeface="Calibri" panose="020F0502020204030204" pitchFamily="34" charset="0"/>
                <a:ea typeface="Calibri" panose="020F0502020204030204" pitchFamily="34" charset="0"/>
                <a:cs typeface="Calibri" panose="020F0502020204030204" pitchFamily="34" charset="0"/>
              </a:rPr>
              <a:t>SE SOLICITA QUE LA SUBSECRETARÍA DE PESCA Y ACUICULTURA TOME EN CONSIDERACIÓN LAS SOLICITUDES DE INVESTIGACIÓN QUE CADA AÑO SE LEVANTAN DESDE LA REGIÓN, A TRAVÉS DE LAS INSTANCIAS FORMALES COMO SON LOS CONSEJOS ZONALES DE PESCA Y LOS COMITÉS DE MANEJO, PERO QUE FINALMENTE NUNCA HAN SIDO CONSIDERADAS. </a:t>
            </a:r>
            <a:endParaRPr lang="es-CL" dirty="0">
              <a:effectLst/>
              <a:latin typeface="Calibri" panose="020F0502020204030204" pitchFamily="34" charset="0"/>
              <a:ea typeface="Calibri" panose="020F0502020204030204" pitchFamily="34" charset="0"/>
            </a:endParaRPr>
          </a:p>
          <a:p>
            <a:pPr marL="0" indent="0">
              <a:buNone/>
            </a:pPr>
            <a:endParaRPr lang="es-CL" dirty="0">
              <a:effectLst/>
              <a:latin typeface="Calibri" panose="020F0502020204030204" pitchFamily="34" charset="0"/>
              <a:ea typeface="Calibri" panose="020F0502020204030204" pitchFamily="34" charset="0"/>
            </a:endParaRPr>
          </a:p>
          <a:p>
            <a:pPr marL="0" lvl="0" indent="0" algn="just">
              <a:buNone/>
            </a:pPr>
            <a:r>
              <a:rPr lang="es-CL" dirty="0">
                <a:effectLst/>
                <a:latin typeface="Calibri" panose="020F0502020204030204" pitchFamily="34" charset="0"/>
                <a:ea typeface="Calibri" panose="020F0502020204030204" pitchFamily="34" charset="0"/>
                <a:cs typeface="Calibri" panose="020F0502020204030204" pitchFamily="34" charset="0"/>
              </a:rPr>
              <a:t>SE REQUIERE QUE EL ROL DEL INSTITUTO DE FOMENTO PESQUERO IFOP, TRANSPARENTE SU GESTIÓN ASOCIADA A LA INVESTIGACIÓN CIENTÍFICA Y RECOMENDACIONES, YA QUE POR RECURRENTES INCONSECUENCIAS, SE HABRÍA PERDIDO SU CREDIBILIDAD ANTE ALGUNOS SECTORES DE LA PESCA ARTESANAL. </a:t>
            </a:r>
            <a:endParaRPr lang="es-CL" dirty="0">
              <a:effectLst/>
              <a:latin typeface="Calibri" panose="020F0502020204030204" pitchFamily="34" charset="0"/>
              <a:ea typeface="Calibri" panose="020F0502020204030204" pitchFamily="34" charset="0"/>
            </a:endParaRPr>
          </a:p>
          <a:p>
            <a:endParaRPr lang="es-CL" dirty="0"/>
          </a:p>
        </p:txBody>
      </p:sp>
    </p:spTree>
    <p:extLst>
      <p:ext uri="{BB962C8B-B14F-4D97-AF65-F5344CB8AC3E}">
        <p14:creationId xmlns:p14="http://schemas.microsoft.com/office/powerpoint/2010/main" val="2316473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40E71-48C5-434A-AE68-3927629A9D52}"/>
              </a:ext>
            </a:extLst>
          </p:cNvPr>
          <p:cNvSpPr>
            <a:spLocks noGrp="1"/>
          </p:cNvSpPr>
          <p:nvPr>
            <p:ph type="title"/>
          </p:nvPr>
        </p:nvSpPr>
        <p:spPr>
          <a:xfrm>
            <a:off x="838200" y="365125"/>
            <a:ext cx="3853721" cy="643089"/>
          </a:xfrm>
        </p:spPr>
        <p:txBody>
          <a:bodyPr>
            <a:normAutofit/>
          </a:bodyPr>
          <a:lstStyle/>
          <a:p>
            <a:pPr marL="342900" indent="-342900">
              <a:buFont typeface="Wingdings" panose="05000000000000000000" pitchFamily="2" charset="2"/>
              <a:buChar char="Ø"/>
            </a:pPr>
            <a:r>
              <a:rPr lang="es-CL"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PLATAFORMA SOCIAL </a:t>
            </a:r>
            <a:endParaRPr lang="es-CL" sz="2400" dirty="0">
              <a:solidFill>
                <a:schemeClr val="tx1"/>
              </a:solidFill>
            </a:endParaRPr>
          </a:p>
        </p:txBody>
      </p:sp>
      <p:sp>
        <p:nvSpPr>
          <p:cNvPr id="3" name="Marcador de contenido 2">
            <a:extLst>
              <a:ext uri="{FF2B5EF4-FFF2-40B4-BE49-F238E27FC236}">
                <a16:creationId xmlns:a16="http://schemas.microsoft.com/office/drawing/2014/main" id="{BB2EBC18-5F2E-DD46-BDA9-6A768B8EAB24}"/>
              </a:ext>
            </a:extLst>
          </p:cNvPr>
          <p:cNvSpPr>
            <a:spLocks noGrp="1"/>
          </p:cNvSpPr>
          <p:nvPr>
            <p:ph idx="1"/>
          </p:nvPr>
        </p:nvSpPr>
        <p:spPr>
          <a:xfrm>
            <a:off x="544643" y="1008214"/>
            <a:ext cx="11042754" cy="5546558"/>
          </a:xfrm>
        </p:spPr>
        <p:txBody>
          <a:bodyPr>
            <a:normAutofit fontScale="92500"/>
          </a:bodyPr>
          <a:lstStyle/>
          <a:p>
            <a:pPr marL="0" indent="0" algn="just">
              <a:buNone/>
            </a:pPr>
            <a:r>
              <a:rPr lang="es-CL" sz="2400" dirty="0">
                <a:effectLst/>
                <a:latin typeface="Calibri" panose="020F0502020204030204" pitchFamily="34" charset="0"/>
                <a:ea typeface="Calibri" panose="020F0502020204030204" pitchFamily="34" charset="0"/>
                <a:cs typeface="Calibri" panose="020F0502020204030204" pitchFamily="34" charset="0"/>
              </a:rPr>
              <a:t>A) CREEMOS QUE LA PLATAFORMA SOCIAL DEBE SUSTENTARSE EN LOS RECURSOS ECONÓMICOS QUE GENERAN LAS DIFERENTES PESQUERÍAS, COMO POR EJEMPLO PATENTES, IVA, PERMISOS, MULTAS, ETC. LA IDEA ES QUE ESOS DINEROS SEAN PARTE DE LA PLATAFORMA SOCIAL. </a:t>
            </a:r>
            <a:endParaRPr lang="es-CL"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s-CL" sz="2400" dirty="0">
                <a:effectLst/>
                <a:latin typeface="Calibri" panose="020F0502020204030204" pitchFamily="34" charset="0"/>
                <a:ea typeface="Calibri" panose="020F0502020204030204" pitchFamily="34" charset="0"/>
                <a:cs typeface="Calibri" panose="020F0502020204030204" pitchFamily="34" charset="0"/>
              </a:rPr>
              <a:t>B) LA PESCA ARTESANAL EN GENERAL, DEBERÍA TENER UN ÍTEM PARA GENERAR MITIGACIONES EN CASOS EXCEPCIONALES QUE TENGAN RELACIÓN DIRECTA CON LA SUSTENTABILIDAD DE LOS RECURSOS</a:t>
            </a:r>
            <a:r>
              <a:rPr lang="es-CL" sz="2400" dirty="0">
                <a:effectLst/>
                <a:latin typeface="Calibri" panose="020F0502020204030204" pitchFamily="34" charset="0"/>
                <a:cs typeface="Calibri" panose="020F0502020204030204" pitchFamily="34" charset="0"/>
              </a:rPr>
              <a:t> </a:t>
            </a:r>
            <a:endParaRPr lang="es-CL"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s-CL" sz="2400" dirty="0">
                <a:effectLst/>
                <a:latin typeface="Calibri" panose="020F0502020204030204" pitchFamily="34" charset="0"/>
                <a:ea typeface="Calibri" panose="020F0502020204030204" pitchFamily="34" charset="0"/>
                <a:cs typeface="Calibri" panose="020F0502020204030204" pitchFamily="34" charset="0"/>
              </a:rPr>
              <a:t>C) SE NECESITA UN SEGURO QUE LOGRE CUBRIR TODOS LOS ASPECTOS DE LAS CONDICIONES DE TRABAJO A LAS QUE SE EXPONEN LOS PESCADORES ARTESANALES. LA AUTORIDAD DEBE RECONOCER QUE LA PESCA ARTESANAL EN GENERAL ES UNA </a:t>
            </a:r>
            <a:r>
              <a:rPr lang="es-CL" sz="2400" b="1" dirty="0">
                <a:effectLst/>
                <a:latin typeface="Calibri" panose="020F0502020204030204" pitchFamily="34" charset="0"/>
                <a:ea typeface="Calibri" panose="020F0502020204030204" pitchFamily="34" charset="0"/>
                <a:cs typeface="Calibri" panose="020F0502020204030204" pitchFamily="34" charset="0"/>
              </a:rPr>
              <a:t>ACTIVIDAD DE ALTO RIESGO</a:t>
            </a:r>
            <a:r>
              <a:rPr lang="es-CL" sz="2400" dirty="0">
                <a:effectLst/>
                <a:latin typeface="Calibri" panose="020F0502020204030204" pitchFamily="34" charset="0"/>
                <a:cs typeface="Calibri" panose="020F0502020204030204" pitchFamily="34" charset="0"/>
              </a:rPr>
              <a:t> </a:t>
            </a:r>
          </a:p>
          <a:p>
            <a:pPr marL="0" indent="0" algn="just">
              <a:buNone/>
            </a:pPr>
            <a:r>
              <a:rPr lang="es-CL" sz="2400" dirty="0">
                <a:effectLst/>
                <a:latin typeface="Calibri" panose="020F0502020204030204" pitchFamily="34" charset="0"/>
                <a:ea typeface="Calibri" panose="020F0502020204030204" pitchFamily="34" charset="0"/>
                <a:cs typeface="Calibri" panose="020F0502020204030204" pitchFamily="34" charset="0"/>
              </a:rPr>
              <a:t>D) QUE SEA OBLIGATORIO UN SEGURO DE VIDA, NO NECESARIAMENTE EL DEL BANCOESTADO, SI NO CUALQUIER SEGURO A TODO EVENTO QUE PUEDA TENER EL PESCADOR ARTESANAL </a:t>
            </a:r>
          </a:p>
          <a:p>
            <a:pPr marL="0" indent="0" algn="just">
              <a:buNone/>
            </a:pPr>
            <a:r>
              <a:rPr lang="es-CL" sz="2400" dirty="0">
                <a:effectLst/>
                <a:latin typeface="Calibri" panose="020F0502020204030204" pitchFamily="34" charset="0"/>
                <a:ea typeface="Calibri" panose="020F0502020204030204" pitchFamily="34" charset="0"/>
                <a:cs typeface="Calibri" panose="020F0502020204030204" pitchFamily="34" charset="0"/>
              </a:rPr>
              <a:t>E) GENERAR UNA JUBILACIÓN DIGNA NO INFERIOR A UN SUELDO MÍNIMO. CREAR UN INCENTIVO AL RETIRO PARA DESCONGESTIONAR EL SECTOR. </a:t>
            </a:r>
          </a:p>
          <a:p>
            <a:pPr marL="0" indent="0">
              <a:buNone/>
            </a:pPr>
            <a:endParaRPr lang="es-CL" dirty="0"/>
          </a:p>
        </p:txBody>
      </p:sp>
    </p:spTree>
    <p:extLst>
      <p:ext uri="{BB962C8B-B14F-4D97-AF65-F5344CB8AC3E}">
        <p14:creationId xmlns:p14="http://schemas.microsoft.com/office/powerpoint/2010/main" val="4171761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B68B89-8EF5-8538-F8BA-34CB28C89B55}"/>
              </a:ext>
            </a:extLst>
          </p:cNvPr>
          <p:cNvSpPr txBox="1"/>
          <p:nvPr/>
        </p:nvSpPr>
        <p:spPr>
          <a:xfrm>
            <a:off x="764498" y="1028343"/>
            <a:ext cx="10553076" cy="4647426"/>
          </a:xfrm>
          <a:prstGeom prst="rect">
            <a:avLst/>
          </a:prstGeom>
          <a:noFill/>
        </p:spPr>
        <p:txBody>
          <a:bodyPr wrap="square">
            <a:spAutoFit/>
          </a:bodyPr>
          <a:lstStyle/>
          <a:p>
            <a:pPr marL="285750" indent="-285750">
              <a:buFont typeface="Wingdings" panose="05000000000000000000" pitchFamily="2" charset="2"/>
              <a:buChar char="Ø"/>
            </a:pPr>
            <a:r>
              <a:rPr lang="es-ES" sz="2000" b="1" dirty="0">
                <a:effectLst>
                  <a:outerShdw blurRad="38100" dist="38100" dir="2700000" algn="tl">
                    <a:srgbClr val="000000">
                      <a:alpha val="43137"/>
                    </a:srgbClr>
                  </a:outerShdw>
                </a:effectLst>
              </a:rPr>
              <a:t>SUSTENTABILIDAD </a:t>
            </a:r>
          </a:p>
          <a:p>
            <a:pPr algn="just"/>
            <a:endParaRPr lang="es-ES" dirty="0"/>
          </a:p>
          <a:p>
            <a:pPr algn="just"/>
            <a:r>
              <a:rPr lang="es-ES" sz="2000" dirty="0">
                <a:latin typeface="Calibri" panose="020F0502020204030204" pitchFamily="34" charset="0"/>
                <a:cs typeface="Calibri" panose="020F0502020204030204" pitchFamily="34" charset="0"/>
              </a:rPr>
              <a:t>LAS AUTORIDADES DEBEN ESTAR PREPARADAS PARA PERTURBACIONES COMO LA MAREA ROJA O LA VARIACIÓN EN LA ABUNDANCIA DE RECURSOS PESQUEROS COMO LA JIBIA. EL CAMBIO CLIMÁTICO ES UNA AMENAZA COMPLEJA PARA LA SOSTENIBILIDAD DE LA PESCA ARTESANAL Y EL DESARROLLO DE LA ACUICULTURA DE LAS ÁREAS DE MANEJO, NO SOLO EN NUESTRA REGIÓN, SI NO QUE EN EL PAÍS. SE NECESITAN MEDIDAS REALES Y URGENTES DE ADAPTACIÓN AL CAMBIO CLIMÁTICO. CADA DÍA SE HACE MÁS DIFÍCIL EL TRABAJO DE LOS PESCADORES ARTESANALES, EN PARTICULAR LOS BUZOS MARISCADORES Y PESCA COSTERA, PUESTO QUE CADA VEZ SON MÁS FRECUENTES LAS MAREJADAS Y POR ENDE MÁS ESCASOS LOS DÍAS POSIBLES PARA TRABAJAR. ADEMÁS, NO TODAS LAS CALETAS CUENTAN CON LA INFRAESTRUCTURA NECESARIA PARA ENFRENTAR LOS EFECTOS DEL CAMBIO CLIMÁTICO. EL CAMBIO CLIMÁTICO Y SUS CONSECUENCIAS SON MULTIFACTORIALES, POR LO CUAL LA PESCA ARTESANAL, DADO SU CONDICIÓN DE VECINO PERMANENTE DE LAS COSTAS, Y SIENDO UNO LOS GREMIOS MÁS AFECTADOS, TAMBIÉN PUEDE CONVERTIRSE EN UN VIGILANTE ACTIVO DE SUS EFECTOS, PARA LO CUAL REQUIERE DEL APOYO TÉCNICO NECESARIO.</a:t>
            </a:r>
          </a:p>
        </p:txBody>
      </p:sp>
    </p:spTree>
    <p:extLst>
      <p:ext uri="{BB962C8B-B14F-4D97-AF65-F5344CB8AC3E}">
        <p14:creationId xmlns:p14="http://schemas.microsoft.com/office/powerpoint/2010/main" val="202718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74E694-26B3-7B4A-8A87-CF2A51B8ACB2}"/>
              </a:ext>
            </a:extLst>
          </p:cNvPr>
          <p:cNvSpPr>
            <a:spLocks noGrp="1"/>
          </p:cNvSpPr>
          <p:nvPr>
            <p:ph idx="1"/>
          </p:nvPr>
        </p:nvSpPr>
        <p:spPr>
          <a:xfrm>
            <a:off x="449705" y="539645"/>
            <a:ext cx="11302584" cy="6108289"/>
          </a:xfrm>
        </p:spPr>
        <p:txBody>
          <a:bodyPr>
            <a:noAutofit/>
          </a:bodyPr>
          <a:lstStyle/>
          <a:p>
            <a:pPr marL="0" indent="0">
              <a:lnSpc>
                <a:spcPct val="107000"/>
              </a:lnSpc>
              <a:spcAft>
                <a:spcPts val="800"/>
              </a:spcAft>
              <a:buNone/>
            </a:pPr>
            <a:r>
              <a:rPr lang="es-CL" b="1" i="1" dirty="0">
                <a:latin typeface="Calibri" panose="020F0502020204030204" pitchFamily="34" charset="0"/>
                <a:ea typeface="Calibri" panose="020F0502020204030204" pitchFamily="34" charset="0"/>
                <a:cs typeface="Calibri" panose="020F0502020204030204" pitchFamily="34" charset="0"/>
              </a:rPr>
              <a:t>B.- </a:t>
            </a:r>
            <a:r>
              <a:rPr lang="es-CL" b="1" i="1" u="sng" dirty="0">
                <a:latin typeface="Calibri" panose="020F0502020204030204" pitchFamily="34" charset="0"/>
                <a:ea typeface="Calibri" panose="020F0502020204030204" pitchFamily="34" charset="0"/>
                <a:cs typeface="Calibri" panose="020F0502020204030204" pitchFamily="34" charset="0"/>
              </a:rPr>
              <a:t>EL MAR EN LA CONSTITUCION</a:t>
            </a:r>
            <a:r>
              <a:rPr lang="es-CL" b="1" i="1" dirty="0">
                <a:latin typeface="Calibri" panose="020F0502020204030204" pitchFamily="34" charset="0"/>
                <a:ea typeface="Calibri" panose="020F0502020204030204" pitchFamily="34" charset="0"/>
                <a:cs typeface="Calibri" panose="020F0502020204030204" pitchFamily="34" charset="0"/>
              </a:rPr>
              <a:t>  </a:t>
            </a:r>
            <a:r>
              <a:rPr lang="es-CL" dirty="0">
                <a:effectLst/>
                <a:latin typeface="Calibri" panose="020F0502020204030204" pitchFamily="34" charset="0"/>
                <a:ea typeface="Calibri" panose="020F0502020204030204" pitchFamily="34" charset="0"/>
                <a:cs typeface="Calibri" panose="020F0502020204030204" pitchFamily="34" charset="0"/>
              </a:rPr>
              <a:t>SE</a:t>
            </a:r>
            <a:r>
              <a:rPr lang="es-CL" b="1" dirty="0">
                <a:effectLst/>
                <a:latin typeface="Calibri" panose="020F0502020204030204" pitchFamily="34" charset="0"/>
                <a:ea typeface="Calibri" panose="020F0502020204030204" pitchFamily="34" charset="0"/>
                <a:cs typeface="Calibri" panose="020F0502020204030204" pitchFamily="34" charset="0"/>
              </a:rPr>
              <a:t> </a:t>
            </a:r>
            <a:r>
              <a:rPr lang="es-CL" dirty="0">
                <a:effectLst/>
                <a:latin typeface="Calibri" panose="020F0502020204030204" pitchFamily="34" charset="0"/>
                <a:ea typeface="Calibri" panose="020F0502020204030204" pitchFamily="34" charset="0"/>
                <a:cs typeface="Calibri" panose="020F0502020204030204" pitchFamily="34" charset="0"/>
              </a:rPr>
              <a:t>BUSCA DE RECONOCER AL MARITORIO CHILENO COMO PARTE DE NUESTRO TERRITORIO, ESTO SIGNIFICA LA INTEGRACIÓN DE LAS AGUAS INTERIORES, MAR TERRITORIAL Y ZONA COSTERA. </a:t>
            </a:r>
            <a:r>
              <a:rPr lang="es-ES" b="1"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CHILE ES CASI 80% MAR</a:t>
            </a:r>
            <a:r>
              <a:rPr lang="es-ES" b="0" i="0" dirty="0">
                <a:effectLst/>
                <a:latin typeface="Calibri" panose="020F0502020204030204" pitchFamily="34" charset="0"/>
                <a:cs typeface="Calibri" panose="020F0502020204030204" pitchFamily="34" charset="0"/>
              </a:rPr>
              <a:t>; </a:t>
            </a:r>
            <a:r>
              <a:rPr lang="es-ES"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 UN PAIS LARGO, ANCHO Y PROFUNDO (Prof. Juan Carlos Castilla)</a:t>
            </a:r>
          </a:p>
          <a:p>
            <a:pPr marL="0" indent="0">
              <a:lnSpc>
                <a:spcPct val="107000"/>
              </a:lnSpc>
              <a:spcAft>
                <a:spcPts val="800"/>
              </a:spcAft>
              <a:buNone/>
            </a:pPr>
            <a:r>
              <a:rPr lang="es-CL" sz="2000" b="1" i="1" u="sng" dirty="0">
                <a:effectLst/>
                <a:latin typeface="Calibri" panose="020F0502020204030204" pitchFamily="34" charset="0"/>
                <a:ea typeface="Calibri" panose="020F0502020204030204" pitchFamily="34" charset="0"/>
                <a:cs typeface="Calibri" panose="020F0502020204030204" pitchFamily="34" charset="0"/>
              </a:rPr>
              <a:t>ARTICULO 139</a:t>
            </a:r>
          </a:p>
          <a:p>
            <a:pPr marL="342900" lvl="0" indent="-342900" algn="just">
              <a:lnSpc>
                <a:spcPct val="107000"/>
              </a:lnSpc>
              <a:buFont typeface="+mj-lt"/>
              <a:buAutoNum type="arabicPeriod"/>
            </a:pPr>
            <a:r>
              <a:rPr lang="es-CL" sz="1800" i="1" dirty="0">
                <a:effectLst/>
                <a:latin typeface="Calibri" panose="020F0502020204030204" pitchFamily="34" charset="0"/>
                <a:ea typeface="Calibri" panose="020F0502020204030204" pitchFamily="34" charset="0"/>
                <a:cs typeface="Calibri" panose="020F0502020204030204" pitchFamily="34" charset="0"/>
              </a:rPr>
              <a:t>CHILE ES UN PAÍS OCEÁNICO QUE RECONOCE LA EXISTENCIA DEL MARITORIO COMO UNA CATEGORÍA JURÍDICA QUE, AL IGUAL QUE EL TERRITORIO, DEBE CONTAR CON REGULACIÓN NORMATIVA ESPECÍFICA, QUE INCORPORE SUS CARACTERÍSTICAS PROPIAS EN LOS ÁMBITOS SOCIAL, CULTURAL, MEDIOAMBIENTAL Y ECONÓMICO.</a:t>
            </a:r>
            <a:endParaRPr lang="es-CL"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mj-lt"/>
              <a:buAutoNum type="arabicPeriod"/>
            </a:pPr>
            <a:r>
              <a:rPr lang="es-CL" sz="1800" i="1" dirty="0">
                <a:effectLst/>
                <a:latin typeface="Calibri" panose="020F0502020204030204" pitchFamily="34" charset="0"/>
                <a:ea typeface="Calibri" panose="020F0502020204030204" pitchFamily="34" charset="0"/>
                <a:cs typeface="Calibri" panose="020F0502020204030204" pitchFamily="34" charset="0"/>
              </a:rPr>
              <a:t>ES DEBER DEL ESTADO LA CONSERVACIÓN, LA PRESERVACIÓN Y EL CUIDADO DE LOS ECOSISTEMAS MARINOS Y COSTEROS CONTINENTALES, INSULARES Y ANTÁRTICO, PROPICIANDO LAS DIVERSAS VOCACIONES Y USOS ASOCIADOS A ELLOS Y ASEGURANDO, EN TODO CASO, SU PRESERVACIÓN, CONSERVACIÓN Y RESTAURACIÓN ECOLÓGICA.</a:t>
            </a:r>
            <a:endParaRPr lang="es-CL"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mj-lt"/>
              <a:buAutoNum type="arabicPeriod"/>
            </a:pPr>
            <a:r>
              <a:rPr lang="es-CL" sz="1800" i="1" dirty="0">
                <a:effectLst/>
                <a:latin typeface="Calibri" panose="020F0502020204030204" pitchFamily="34" charset="0"/>
                <a:ea typeface="Calibri" panose="020F0502020204030204" pitchFamily="34" charset="0"/>
                <a:cs typeface="Calibri" panose="020F0502020204030204" pitchFamily="34" charset="0"/>
              </a:rPr>
              <a:t>UNA LEY ESTABLECERÁ LA DIVISIÓN ADMINISTRATIVA DEL MARITORIO, SU ORDENACIÓN ESPACIAL, GESTIÓN INTEGRADA Y LOS PRINCIPIOS BÁSICOS QUE DEBERÁN INFORMAR LOS CUERPOS LEGALES QUE MATERIALICEN SU INSTITUCIONALIZACIÓN, MEDIANTE UN TRATO DIFERENCIADO, AUTÓNOMO Y DESCENTRALIZADO, SEGÚN CORRESPONDA, SOBRE LA BASE DE LA EQUIDAD Y JUSTICIA TERRITORIAL.</a:t>
            </a:r>
            <a:r>
              <a:rPr lang="es-CL" sz="1800" dirty="0">
                <a:effectLst/>
                <a:latin typeface="Calibri" panose="020F0502020204030204" pitchFamily="34" charset="0"/>
                <a:cs typeface="Calibri" panose="020F0502020204030204" pitchFamily="34" charset="0"/>
              </a:rPr>
              <a:t> </a:t>
            </a:r>
            <a:endParaRPr lang="es-CL"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7990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F028747F-02C3-6558-2D07-83CE8440D960}"/>
              </a:ext>
            </a:extLst>
          </p:cNvPr>
          <p:cNvPicPr>
            <a:picLocks noChangeAspect="1"/>
          </p:cNvPicPr>
          <p:nvPr/>
        </p:nvPicPr>
        <p:blipFill>
          <a:blip r:embed="rId2"/>
          <a:stretch>
            <a:fillRect/>
          </a:stretch>
        </p:blipFill>
        <p:spPr>
          <a:xfrm>
            <a:off x="4151207" y="1670151"/>
            <a:ext cx="3889585" cy="3517697"/>
          </a:xfrm>
          <a:prstGeom prst="rect">
            <a:avLst/>
          </a:prstGeom>
        </p:spPr>
      </p:pic>
    </p:spTree>
    <p:extLst>
      <p:ext uri="{BB962C8B-B14F-4D97-AF65-F5344CB8AC3E}">
        <p14:creationId xmlns:p14="http://schemas.microsoft.com/office/powerpoint/2010/main" val="4007445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9658FD9-6825-4546-8351-C1E2985B9760}"/>
              </a:ext>
            </a:extLst>
          </p:cNvPr>
          <p:cNvSpPr>
            <a:spLocks noGrp="1"/>
          </p:cNvSpPr>
          <p:nvPr>
            <p:ph idx="1"/>
          </p:nvPr>
        </p:nvSpPr>
        <p:spPr>
          <a:xfrm>
            <a:off x="449704" y="319962"/>
            <a:ext cx="11257613" cy="6365651"/>
          </a:xfrm>
        </p:spPr>
        <p:txBody>
          <a:bodyPr>
            <a:noAutofit/>
          </a:bodyPr>
          <a:lstStyle/>
          <a:p>
            <a:pPr marL="0" indent="0" algn="just">
              <a:lnSpc>
                <a:spcPct val="107000"/>
              </a:lnSpc>
              <a:spcAft>
                <a:spcPts val="800"/>
              </a:spcAft>
              <a:buNone/>
            </a:pPr>
            <a:r>
              <a:rPr lang="es-C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 </a:t>
            </a:r>
            <a:r>
              <a:rPr lang="es-CL"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SOBERANIA Y SEGURIDAD ALIMENTARIA</a:t>
            </a:r>
          </a:p>
          <a:p>
            <a:pPr marL="0" indent="0" algn="just">
              <a:lnSpc>
                <a:spcPct val="107000"/>
              </a:lnSpc>
              <a:spcAft>
                <a:spcPts val="800"/>
              </a:spcAft>
              <a:buNone/>
            </a:pPr>
            <a:r>
              <a:rPr lang="es-CL" dirty="0">
                <a:effectLst/>
                <a:latin typeface="Calibri" panose="020F0502020204030204" pitchFamily="34" charset="0"/>
                <a:ea typeface="Calibri" panose="020F0502020204030204" pitchFamily="34" charset="0"/>
                <a:cs typeface="Calibri" panose="020F0502020204030204" pitchFamily="34" charset="0"/>
              </a:rPr>
              <a:t>DEL MISMO MODO CREEMOS QUE ES IMPORTANTE TAMBIÉN RESCATAR DEL FALLIDO NUEVO TEXTO CONSTITUCIONAL LO REFERIDO A LA SOBERANÍA Y SEGURIDAD ALIMENTARIA QUE RECONOCE, FOMENTA Y APOYA LA AGRICULTURA CAMPESINA E INDÍGENA, LA RECOLECCIÓN Y LA PESCA ARTESANAL, CONCEPTOS QUE POR PRIMERA VEZ IBAN A ESTAR EN LA CONSTITUCIÓN.</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L"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ARTÍCULO 54</a:t>
            </a:r>
            <a:endParaRPr lang="es-C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CL" dirty="0">
                <a:effectLst/>
                <a:latin typeface="Calibri" panose="020F0502020204030204" pitchFamily="34" charset="0"/>
                <a:ea typeface="Calibri" panose="020F0502020204030204" pitchFamily="34" charset="0"/>
                <a:cs typeface="Calibri" panose="020F0502020204030204" pitchFamily="34" charset="0"/>
              </a:rPr>
              <a:t>1. ES DEBER DEL ESTADO ASEGURAR LA SOBERANÍA Y SEGURIDAD ALIMENTARIA. PARA ESTO PROMOVERÁ LA PRODUCCIÓN, LA DISTRIBUCIÓN Y EL CONSUMO DE ALIMENTOS QUE</a:t>
            </a:r>
            <a:r>
              <a:rPr lang="es-CL" dirty="0">
                <a:latin typeface="Calibri" panose="020F0502020204030204" pitchFamily="34" charset="0"/>
                <a:ea typeface="Calibri" panose="020F0502020204030204" pitchFamily="34" charset="0"/>
                <a:cs typeface="Times New Roman" panose="02020603050405020304" pitchFamily="18" charset="0"/>
              </a:rPr>
              <a:t> </a:t>
            </a:r>
            <a:r>
              <a:rPr lang="es-CL" dirty="0">
                <a:effectLst/>
                <a:latin typeface="Calibri" panose="020F0502020204030204" pitchFamily="34" charset="0"/>
                <a:ea typeface="Calibri" panose="020F0502020204030204" pitchFamily="34" charset="0"/>
                <a:cs typeface="Calibri" panose="020F0502020204030204" pitchFamily="34" charset="0"/>
              </a:rPr>
              <a:t>GARANTICEN EL DERECHO A LA ALIMENTACIÓN SANA Y ADECUADA, EL COMERCIO JUSTO Y SISTEMAS ALIMENTARIOS ECOLÓGICAMENTE RESPONSABLES.</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CL" dirty="0">
                <a:effectLst/>
                <a:latin typeface="Calibri" panose="020F0502020204030204" pitchFamily="34" charset="0"/>
                <a:ea typeface="Calibri" panose="020F0502020204030204" pitchFamily="34" charset="0"/>
                <a:cs typeface="Calibri" panose="020F0502020204030204" pitchFamily="34" charset="0"/>
              </a:rPr>
              <a:t>2. EL ESTADO FOMENTA LA PRODUCCIÓN AGROPECUARIA ECOLÓGICAMENTE SUSTENTABLE.</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CL" dirty="0">
                <a:effectLst/>
                <a:latin typeface="Calibri" panose="020F0502020204030204" pitchFamily="34" charset="0"/>
                <a:ea typeface="Calibri" panose="020F0502020204030204" pitchFamily="34" charset="0"/>
                <a:cs typeface="Calibri" panose="020F0502020204030204" pitchFamily="34" charset="0"/>
              </a:rPr>
              <a:t>3. RECONOCE, FOMENTA Y APOYA LA AGRICULTURA CAMPESINA E INDÍGENA, LA</a:t>
            </a:r>
            <a:r>
              <a:rPr lang="es-CL" dirty="0">
                <a:latin typeface="Calibri" panose="020F0502020204030204" pitchFamily="34" charset="0"/>
                <a:ea typeface="Calibri" panose="020F0502020204030204" pitchFamily="34" charset="0"/>
                <a:cs typeface="Times New Roman" panose="02020603050405020304" pitchFamily="18" charset="0"/>
              </a:rPr>
              <a:t> R</a:t>
            </a:r>
            <a:r>
              <a:rPr lang="es-CL" dirty="0">
                <a:effectLst/>
                <a:latin typeface="Calibri" panose="020F0502020204030204" pitchFamily="34" charset="0"/>
                <a:ea typeface="Calibri" panose="020F0502020204030204" pitchFamily="34" charset="0"/>
                <a:cs typeface="Calibri" panose="020F0502020204030204" pitchFamily="34" charset="0"/>
              </a:rPr>
              <a:t>ECOLECCIÓN Y LA PESCA ARTESANAL, EN TANTO ACTIVIDADES FUNDAMENTALES PARA LA PRODUCCIÓN DE ALIMENTOS.</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CL" dirty="0">
                <a:effectLst/>
                <a:latin typeface="Calibri" panose="020F0502020204030204" pitchFamily="34" charset="0"/>
                <a:ea typeface="Calibri" panose="020F0502020204030204" pitchFamily="34" charset="0"/>
                <a:cs typeface="Calibri" panose="020F0502020204030204" pitchFamily="34" charset="0"/>
              </a:rPr>
              <a:t>4. PROMUEVE EL PATRIMONIO CULINARIO Y GASTRONÓMICO DEL PAÍS.</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657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4CA0E40-060A-45C8-92F1-1445C2992FCA}"/>
              </a:ext>
            </a:extLst>
          </p:cNvPr>
          <p:cNvSpPr txBox="1"/>
          <p:nvPr/>
        </p:nvSpPr>
        <p:spPr>
          <a:xfrm>
            <a:off x="3226090" y="714743"/>
            <a:ext cx="5739820" cy="584775"/>
          </a:xfrm>
          <a:prstGeom prst="rect">
            <a:avLst/>
          </a:prstGeom>
          <a:noFill/>
        </p:spPr>
        <p:txBody>
          <a:bodyPr wrap="square">
            <a:spAutoFit/>
          </a:bodyPr>
          <a:lstStyle/>
          <a:p>
            <a:r>
              <a:rPr kumimoji="0" lang="es-CL"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 MEJORA DE CONTENIDOS </a:t>
            </a:r>
            <a:endParaRPr lang="es-CL" sz="3200" dirty="0"/>
          </a:p>
        </p:txBody>
      </p:sp>
      <p:sp>
        <p:nvSpPr>
          <p:cNvPr id="7" name="CuadroTexto 6">
            <a:extLst>
              <a:ext uri="{FF2B5EF4-FFF2-40B4-BE49-F238E27FC236}">
                <a16:creationId xmlns:a16="http://schemas.microsoft.com/office/drawing/2014/main" id="{C749688F-BC4C-7A2E-AB11-65914D1BF1E2}"/>
              </a:ext>
            </a:extLst>
          </p:cNvPr>
          <p:cNvSpPr txBox="1"/>
          <p:nvPr/>
        </p:nvSpPr>
        <p:spPr>
          <a:xfrm>
            <a:off x="946878" y="1581945"/>
            <a:ext cx="10539269" cy="4770537"/>
          </a:xfrm>
          <a:prstGeom prst="rect">
            <a:avLst/>
          </a:prstGeom>
          <a:noFill/>
        </p:spPr>
        <p:txBody>
          <a:bodyPr wrap="square">
            <a:spAutoFit/>
          </a:bodyPr>
          <a:lstStyle/>
          <a:p>
            <a:pPr marL="285750" indent="-285750">
              <a:buFont typeface="Wingdings" panose="05000000000000000000" pitchFamily="2" charset="2"/>
              <a:buChar char="Ø"/>
            </a:pPr>
            <a:r>
              <a:rPr lang="es-CL" sz="1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COMITES DE MANEJO - REPRESENTATIVIDAD DE LA PESCA ARTESANAL.</a:t>
            </a:r>
          </a:p>
          <a:p>
            <a:endParaRPr lang="es-CL" sz="1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s-CL" sz="1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MODIFICACIÓN DE ARTICULO 64 E LEY DE PESCA PARA EMBARCACIONES MENORES QUE TIENEN RECURSOS PELAGICOS EN SU INSCRIPCION (CERTIFICACION).</a:t>
            </a:r>
          </a:p>
          <a:p>
            <a:pPr marL="285750" indent="-285750">
              <a:buFont typeface="Wingdings" panose="05000000000000000000" pitchFamily="2" charset="2"/>
              <a:buChar char="Ø"/>
            </a:pPr>
            <a:endParaRPr lang="es-C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s-ES" sz="1800" b="1" i="0" u="none" strike="noStrike" baseline="0" dirty="0">
                <a:latin typeface="Calibri" panose="020F0502020204030204" pitchFamily="34" charset="0"/>
                <a:cs typeface="Calibri" panose="020F0502020204030204" pitchFamily="34" charset="0"/>
              </a:rPr>
              <a:t>MODIFICACION DEL REGLAMENTO DE SUSTITUCION DE EMBARCACIONES ARTESANALES Y DE REEMPLAZO DE LA INSCRIPCION DE PESCADORES EN EL REGISTRO ARTESANAL </a:t>
            </a:r>
            <a:r>
              <a:rPr lang="es-ES" sz="1600" b="1" i="0" u="none" strike="noStrike" baseline="0" dirty="0">
                <a:latin typeface="Calibri" panose="020F0502020204030204" pitchFamily="34" charset="0"/>
                <a:cs typeface="Calibri" panose="020F0502020204030204" pitchFamily="34" charset="0"/>
              </a:rPr>
              <a:t>(</a:t>
            </a:r>
            <a:r>
              <a:rPr lang="es-CL"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EMBARCACIONES DE HASTA 8 METROS QUE TIENEN EN SU INSCRIPCION RECURSOS PELAGICOS).</a:t>
            </a:r>
            <a:endParaRPr lang="es-CL"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endParaRPr kumimoji="0" lang="es-CL"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s-ES" sz="1800" b="1" i="0" u="none" strike="noStrike" baseline="0" dirty="0">
                <a:latin typeface="Calibri" panose="020F0502020204030204" pitchFamily="34" charset="0"/>
                <a:cs typeface="Calibri" panose="020F0502020204030204" pitchFamily="34" charset="0"/>
              </a:rPr>
              <a:t>MODIFICACION DEL REGLAMENTO DE SUSTITUCION DE EMBARCACIONES ARTESANALES Y DE REEMPLAZO DE LA INSCRIPCION DE PESCADORES EN EL REGISTRO ARTESANAL  (</a:t>
            </a:r>
            <a:r>
              <a:rPr lang="es-ES" b="1" i="0" strike="noStrike" baseline="0" dirty="0">
                <a:latin typeface="Calibri" panose="020F0502020204030204" pitchFamily="34" charset="0"/>
                <a:cs typeface="Calibri" panose="020F0502020204030204" pitchFamily="34" charset="0"/>
              </a:rPr>
              <a:t>REEMPLAZO DE UNA INSCRIPCION VACANTE EN EL REGISTRO ARTESANAL - </a:t>
            </a:r>
            <a:r>
              <a:rPr kumimoji="0" lang="es-CL" b="1" i="0" strike="noStrike" kern="1200" cap="none" spc="0" normalizeH="0" baseline="0" noProof="0" dirty="0">
                <a:ln>
                  <a:noFill/>
                </a:ln>
                <a:solidFill>
                  <a:prstClr val="white"/>
                </a:solidFill>
                <a:uLnTx/>
                <a:uFillTx/>
                <a:latin typeface="Calibri" panose="020F0502020204030204" pitchFamily="34" charset="0"/>
                <a:ea typeface="Calibri" panose="020F0502020204030204" pitchFamily="34" charset="0"/>
                <a:cs typeface="Calibri" panose="020F0502020204030204" pitchFamily="34" charset="0"/>
              </a:rPr>
              <a:t>REFORMAS AL ARTICULO 12 ° INCISO SEGUNDO REFERIDO AL CORRIMIENTO DE LA LISTA DE ESPERA) </a:t>
            </a:r>
          </a:p>
          <a:p>
            <a:endParaRPr kumimoji="0" lang="es-CL" b="1" i="0" strike="noStrike" kern="1200" cap="none" spc="0" normalizeH="0" baseline="0" noProof="0" dirty="0">
              <a:ln>
                <a:noFill/>
              </a:ln>
              <a:solidFill>
                <a:prstClr val="white"/>
              </a:solidFill>
              <a:uLnTx/>
              <a:uFillTx/>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s-E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MODIFICACION AL REGLAMENTO DE LOS CONSEJOS ZONALES DE PESCA Y SOLICITUD.</a:t>
            </a:r>
          </a:p>
          <a:p>
            <a:pPr marL="285750" indent="-285750">
              <a:buFont typeface="Wingdings" panose="05000000000000000000" pitchFamily="2" charset="2"/>
              <a:buChar char="Ø"/>
            </a:pPr>
            <a:r>
              <a:rPr lang="es-E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AREAS DE MANEJO.</a:t>
            </a:r>
          </a:p>
          <a:p>
            <a:pPr marL="285750" indent="-285750">
              <a:buFont typeface="Wingdings" panose="05000000000000000000" pitchFamily="2" charset="2"/>
              <a:buChar char="Ø"/>
            </a:pPr>
            <a:endParaRPr lang="es-CL" dirty="0"/>
          </a:p>
        </p:txBody>
      </p:sp>
    </p:spTree>
    <p:extLst>
      <p:ext uri="{BB962C8B-B14F-4D97-AF65-F5344CB8AC3E}">
        <p14:creationId xmlns:p14="http://schemas.microsoft.com/office/powerpoint/2010/main" val="95620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87F443D-B92F-50CD-ADC0-AF35DAD707FD}"/>
              </a:ext>
            </a:extLst>
          </p:cNvPr>
          <p:cNvSpPr txBox="1"/>
          <p:nvPr/>
        </p:nvSpPr>
        <p:spPr>
          <a:xfrm>
            <a:off x="1004342" y="1569184"/>
            <a:ext cx="10349458" cy="3785652"/>
          </a:xfrm>
          <a:prstGeom prst="rect">
            <a:avLst/>
          </a:prstGeom>
          <a:noFill/>
        </p:spPr>
        <p:txBody>
          <a:bodyPr wrap="square">
            <a:spAutoFit/>
          </a:bodyPr>
          <a:lstStyle/>
          <a:p>
            <a:pPr algn="just"/>
            <a:r>
              <a:rPr lang="es-ES" sz="2000" dirty="0">
                <a:latin typeface="Calibri" panose="020F0502020204030204" pitchFamily="34" charset="0"/>
                <a:cs typeface="Calibri" panose="020F0502020204030204" pitchFamily="34" charset="0"/>
              </a:rPr>
              <a:t>SI BIEN ES CIERTO LA SUBSECRETARIA REALIZÓ UNA INTERPRETACIÓN RESPECTO A QUE LOS REPRESENTANTES DE LOS PESCADORES SOLO DEBEN CUMPLIR CON EL REQUISITO DE ESTAR INSCRITOS EN EL RPA INDEPENDIENTEMENTE SI TIENE INSCRITA LA PESQUERÍA OBJETO DEL PLAN DE MANEJO, CUESTIÓN QUE COMPARTIMOS YA QUE SE TRATA DE UN PESCADOR ARTESANAL INSCRITO EN EL RPA Y QUE ES ELEGIDO POR SUS PARES PARA QUE LOS REPRESENTE ANTE EL COMITÉ, Y NO REQUIERE TENER INSCRITA LA PESQUERÍA OBJETO DEL PLAN; SIN EMBARGO, EL REGLAMENTO DE DESIGNACIÓN DE LOS INTEGRANTES Y FUNCIONAMIENTO DE LOS COMITÉS DE MANEJO, SEÑALAN EN SUS ARTÍCULO 2° Y 3° QUE RESPECTO A LO QUE SE REFIERE AL ARTÍCULO 8° Y 9° DE LA LEY DE PESCA RESPECTIVAMENTE, QUE LOS REPRESENTANTES DE LOS PESCADORES ARTESANALES DEBEN ESTAR INSCRITOS EN LA O LAS PESQUERÍAS OBJETO DEL PLAN DE MANEJO. ESTO TAMBIÉN FUE RATIFICADO RESUELTO POR LA CONTRALORÍA REGIONAL DE VALPARAÍSO MEDIANTE DICTAMEN Nº 750 DEL 17 DE ENERO DEL 2019 C.I. SUBPESCA Nº 891/2019. </a:t>
            </a:r>
            <a:endParaRPr lang="es-CL" sz="2000" dirty="0">
              <a:latin typeface="Calibri" panose="020F0502020204030204" pitchFamily="34" charset="0"/>
              <a:cs typeface="Calibri" panose="020F0502020204030204" pitchFamily="34" charset="0"/>
            </a:endParaRPr>
          </a:p>
        </p:txBody>
      </p:sp>
      <p:sp>
        <p:nvSpPr>
          <p:cNvPr id="6" name="Título 1">
            <a:extLst>
              <a:ext uri="{FF2B5EF4-FFF2-40B4-BE49-F238E27FC236}">
                <a16:creationId xmlns:a16="http://schemas.microsoft.com/office/drawing/2014/main" id="{B5287445-CCF9-7E56-5783-7A80F56B79CC}"/>
              </a:ext>
            </a:extLst>
          </p:cNvPr>
          <p:cNvSpPr>
            <a:spLocks noGrp="1"/>
          </p:cNvSpPr>
          <p:nvPr>
            <p:ph type="title"/>
          </p:nvPr>
        </p:nvSpPr>
        <p:spPr>
          <a:xfrm>
            <a:off x="838200" y="312112"/>
            <a:ext cx="10515600" cy="869909"/>
          </a:xfrm>
        </p:spPr>
        <p:txBody>
          <a:bodyPr>
            <a:normAutofit fontScale="90000"/>
          </a:bodyPr>
          <a:lstStyle/>
          <a:p>
            <a:pPr marL="457200" lvl="0" indent="-457200">
              <a:lnSpc>
                <a:spcPct val="107000"/>
              </a:lnSpc>
              <a:spcAft>
                <a:spcPts val="800"/>
              </a:spcAft>
              <a:buFont typeface="Wingdings" panose="05000000000000000000" pitchFamily="2" charset="2"/>
              <a:buChar char="Ø"/>
            </a:pPr>
            <a:r>
              <a:rPr lang="es-CL" sz="27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COMITES DE MANEJO - REPRESENTATIVIDAD EN LOS COMITÉS DE MANEJO </a:t>
            </a:r>
            <a:br>
              <a:rPr lang="es-CL" sz="27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br>
            <a:r>
              <a:rPr lang="es-CL" sz="18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endParaRPr lang="es-CL" dirty="0">
              <a:solidFill>
                <a:schemeClr val="accent1"/>
              </a:solidFill>
            </a:endParaRPr>
          </a:p>
        </p:txBody>
      </p:sp>
    </p:spTree>
    <p:extLst>
      <p:ext uri="{BB962C8B-B14F-4D97-AF65-F5344CB8AC3E}">
        <p14:creationId xmlns:p14="http://schemas.microsoft.com/office/powerpoint/2010/main" val="170431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875831-3B51-AB4A-A7A2-D57016D5EA1B}"/>
              </a:ext>
            </a:extLst>
          </p:cNvPr>
          <p:cNvSpPr>
            <a:spLocks noGrp="1"/>
          </p:cNvSpPr>
          <p:nvPr>
            <p:ph idx="1"/>
          </p:nvPr>
        </p:nvSpPr>
        <p:spPr>
          <a:xfrm>
            <a:off x="553386" y="1022851"/>
            <a:ext cx="10989040" cy="4884181"/>
          </a:xfrm>
        </p:spPr>
        <p:txBody>
          <a:bodyPr>
            <a:noAutofit/>
          </a:bodyPr>
          <a:lstStyle/>
          <a:p>
            <a:pPr marL="0" indent="0" algn="just">
              <a:buNone/>
            </a:pPr>
            <a:r>
              <a:rPr lang="es-CL" b="1" dirty="0">
                <a:latin typeface="Calibri" panose="020F0502020204030204" pitchFamily="34" charset="0"/>
                <a:ea typeface="Calibri" panose="020F0502020204030204" pitchFamily="34" charset="0"/>
              </a:rPr>
              <a:t>A</a:t>
            </a:r>
            <a:r>
              <a:rPr lang="es-CL" b="1" dirty="0">
                <a:effectLst/>
                <a:latin typeface="Calibri" panose="020F0502020204030204" pitchFamily="34" charset="0"/>
                <a:ea typeface="Calibri" panose="020F0502020204030204" pitchFamily="34" charset="0"/>
              </a:rPr>
              <a:t>.-  ELECCIÓN DE LOS REPRESENTANTES DE LOS PESCADORES ARTESANALES</a:t>
            </a:r>
            <a:r>
              <a:rPr lang="es-CL" b="1" dirty="0">
                <a:latin typeface="Calibri" panose="020F0502020204030204" pitchFamily="34" charset="0"/>
                <a:ea typeface="Calibri" panose="020F0502020204030204" pitchFamily="34" charset="0"/>
              </a:rPr>
              <a:t>: </a:t>
            </a:r>
            <a:r>
              <a:rPr lang="es-CL" dirty="0">
                <a:latin typeface="Calibri" panose="020F0502020204030204" pitchFamily="34" charset="0"/>
                <a:ea typeface="Calibri" panose="020F0502020204030204" pitchFamily="34" charset="0"/>
              </a:rPr>
              <a:t>S</a:t>
            </a:r>
            <a:r>
              <a:rPr lang="es-CL" dirty="0">
                <a:effectLst/>
                <a:latin typeface="Calibri" panose="020F0502020204030204" pitchFamily="34" charset="0"/>
                <a:ea typeface="Calibri" panose="020F0502020204030204" pitchFamily="34" charset="0"/>
              </a:rPr>
              <a:t>E REQUIERE ACLARAR QUE PUEDEN SER REPRESENTANTES DE LOS PESCADORES ANTE EL COMITÉ CUALQUIER PESCADOR ARTESANAL QUE TENGA COMO ÚNICA CONDICIÓN QUE ESTE INSCRITO EN EL RPA.</a:t>
            </a:r>
            <a:r>
              <a:rPr lang="es-CL" dirty="0">
                <a:effectLst/>
              </a:rPr>
              <a:t> </a:t>
            </a:r>
          </a:p>
          <a:p>
            <a:pPr marL="0" indent="0" algn="just">
              <a:buNone/>
            </a:pPr>
            <a:endParaRPr lang="es-CL" sz="800" dirty="0">
              <a:effectLst/>
            </a:endParaRPr>
          </a:p>
          <a:p>
            <a:pPr marL="0" indent="0" algn="just">
              <a:buNone/>
            </a:pPr>
            <a:r>
              <a:rPr lang="es-CL" b="1" dirty="0">
                <a:latin typeface="Calibri" panose="020F0502020204030204" pitchFamily="34" charset="0"/>
                <a:ea typeface="Calibri" panose="020F0502020204030204" pitchFamily="34" charset="0"/>
                <a:cs typeface="Times New Roman" panose="02020603050405020304" pitchFamily="18" charset="0"/>
              </a:rPr>
              <a:t>B.- </a:t>
            </a:r>
            <a:r>
              <a:rPr lang="es-CL" dirty="0">
                <a:latin typeface="Calibri" panose="020F0502020204030204" pitchFamily="34" charset="0"/>
                <a:ea typeface="Calibri" panose="020F0502020204030204" pitchFamily="34" charset="0"/>
                <a:cs typeface="Times New Roman" panose="02020603050405020304" pitchFamily="18" charset="0"/>
              </a:rPr>
              <a:t> </a:t>
            </a:r>
            <a:r>
              <a:rPr lang="es-CL" b="1" dirty="0">
                <a:effectLst/>
                <a:latin typeface="Calibri" panose="020F0502020204030204" pitchFamily="34" charset="0"/>
                <a:ea typeface="Calibri" panose="020F0502020204030204" pitchFamily="34" charset="0"/>
                <a:cs typeface="Times New Roman" panose="02020603050405020304" pitchFamily="18" charset="0"/>
              </a:rPr>
              <a:t>REPRESENTACIÓN REAL DE LAS REGIONES: </a:t>
            </a:r>
            <a:r>
              <a:rPr lang="es-CL" dirty="0">
                <a:effectLst/>
                <a:latin typeface="Calibri" panose="020F0502020204030204" pitchFamily="34" charset="0"/>
                <a:ea typeface="Calibri" panose="020F0502020204030204" pitchFamily="34" charset="0"/>
                <a:cs typeface="Calibri" panose="020F0502020204030204" pitchFamily="34" charset="0"/>
              </a:rPr>
              <a:t>SE PROPONE MODIFICAR LOS CRITERIOS INDICADOS EN EL NUMERAL 1 DEL ARTÍCULO 6° DEL REGLAMENTO. </a:t>
            </a:r>
            <a:r>
              <a:rPr lang="es-CL" dirty="0">
                <a:latin typeface="Calibri" panose="020F0502020204030204" pitchFamily="34" charset="0"/>
                <a:ea typeface="Calibri" panose="020F0502020204030204" pitchFamily="34" charset="0"/>
                <a:cs typeface="Calibri" panose="020F0502020204030204" pitchFamily="34" charset="0"/>
              </a:rPr>
              <a:t>L</a:t>
            </a:r>
            <a:r>
              <a:rPr lang="es-CL" dirty="0">
                <a:effectLst/>
                <a:latin typeface="Calibri" panose="020F0502020204030204" pitchFamily="34" charset="0"/>
                <a:ea typeface="Calibri" panose="020F0502020204030204" pitchFamily="34" charset="0"/>
              </a:rPr>
              <a:t>A AUTORIDAD DEBE PROPICIAR LA PARTICIPACIÓN DE TODAS LAS REGIONES QUE OPERAN EN DICHAS UNIDADES DE PESQUERÍA INDEPENDIENTEMENTE DEL VOLUMEN DE EXTRACCIÓN O NÚMERO DE PESCADORES QUE TENGA HISTÓRICAMENTE LA REGIÓN. </a:t>
            </a:r>
            <a:r>
              <a:rPr lang="es-CL" b="1" dirty="0">
                <a:effectLst/>
                <a:latin typeface="Calibri" panose="020F0502020204030204" pitchFamily="34" charset="0"/>
                <a:ea typeface="Calibri" panose="020F0502020204030204" pitchFamily="34" charset="0"/>
              </a:rPr>
              <a:t>(LOS ACUERDOS DEL COMITÉ SON POR CONCENSO).</a:t>
            </a:r>
          </a:p>
          <a:p>
            <a:pPr marL="0" indent="0" algn="just">
              <a:buNone/>
            </a:pPr>
            <a:r>
              <a:rPr lang="es-CL" sz="800" b="1" dirty="0">
                <a:effectLst/>
              </a:rPr>
              <a:t> </a:t>
            </a:r>
            <a:endParaRPr lang="es-CL" sz="800" b="1" dirty="0">
              <a:effectLst/>
              <a:latin typeface="Calibri" panose="020F0502020204030204" pitchFamily="34" charset="0"/>
              <a:ea typeface="Calibri" panose="020F0502020204030204" pitchFamily="34" charset="0"/>
            </a:endParaRPr>
          </a:p>
          <a:p>
            <a:pPr marL="0" indent="0" algn="just">
              <a:buNone/>
            </a:pPr>
            <a:r>
              <a:rPr lang="es-CL" b="1" dirty="0"/>
              <a:t>C.- </a:t>
            </a:r>
            <a:r>
              <a:rPr lang="es-CL" b="1" dirty="0">
                <a:effectLst/>
                <a:latin typeface="Calibri" panose="020F0502020204030204" pitchFamily="34" charset="0"/>
                <a:ea typeface="Calibri" panose="020F0502020204030204" pitchFamily="34" charset="0"/>
              </a:rPr>
              <a:t>PESCADORES ARTESANALES PROPIAMENTE TAL (TRIPULANTES, PATRONES) Y ENFOQUE DE GÉNERO</a:t>
            </a:r>
            <a:r>
              <a:rPr lang="es-CL" dirty="0">
                <a:effectLst/>
                <a:latin typeface="Calibri" panose="020F0502020204030204" pitchFamily="34" charset="0"/>
                <a:ea typeface="Calibri" panose="020F0502020204030204" pitchFamily="34" charset="0"/>
              </a:rPr>
              <a:t>: SE </a:t>
            </a:r>
            <a:r>
              <a:rPr lang="es-CL" dirty="0">
                <a:effectLst/>
                <a:latin typeface="Calibri" panose="020F0502020204030204" pitchFamily="34" charset="0"/>
                <a:ea typeface="Times New Roman" panose="02020603050405020304" pitchFamily="18" charset="0"/>
              </a:rPr>
              <a:t>FORTALEZCA LA REPRESENTATIVIDAD DE TODOS LOS SECTORES DE LA PESCA ARTESANAL EN LOS COMITÉS DE MANEJO, APLICANDO EL ENFOQUE DE GÉNERO Y REVISANDO LAS CONDICIONES PARA LA PARTICIPACIÓN DE LOS TRIPULANTES EN ESTAS INSTANCIAS DE PARTICIPACIÓN.</a:t>
            </a:r>
            <a:r>
              <a:rPr lang="es-CL" dirty="0">
                <a:solidFill>
                  <a:srgbClr val="212529"/>
                </a:solidFill>
                <a:effectLst/>
                <a:latin typeface="Calibri" panose="020F0502020204030204" pitchFamily="34" charset="0"/>
                <a:ea typeface="Times New Roman" panose="02020603050405020304" pitchFamily="18" charset="0"/>
              </a:rPr>
              <a:t>. </a:t>
            </a:r>
            <a:endParaRPr lang="es-CL" dirty="0"/>
          </a:p>
        </p:txBody>
      </p:sp>
      <p:sp>
        <p:nvSpPr>
          <p:cNvPr id="6" name="CuadroTexto 5">
            <a:extLst>
              <a:ext uri="{FF2B5EF4-FFF2-40B4-BE49-F238E27FC236}">
                <a16:creationId xmlns:a16="http://schemas.microsoft.com/office/drawing/2014/main" id="{1AD4C722-BB6D-3995-6FD4-C227B0E50330}"/>
              </a:ext>
            </a:extLst>
          </p:cNvPr>
          <p:cNvSpPr txBox="1"/>
          <p:nvPr/>
        </p:nvSpPr>
        <p:spPr>
          <a:xfrm>
            <a:off x="764499" y="394369"/>
            <a:ext cx="2008682" cy="400110"/>
          </a:xfrm>
          <a:prstGeom prst="rect">
            <a:avLst/>
          </a:prstGeom>
          <a:noFill/>
        </p:spPr>
        <p:txBody>
          <a:bodyPr wrap="square" rtlCol="0">
            <a:spAutoFit/>
          </a:bodyPr>
          <a:lstStyle/>
          <a:p>
            <a:r>
              <a:rPr lang="es-CL" sz="2000" b="1" dirty="0">
                <a:effectLst>
                  <a:outerShdw blurRad="38100" dist="38100" dir="2700000" algn="tl">
                    <a:srgbClr val="000000">
                      <a:alpha val="43137"/>
                    </a:srgbClr>
                  </a:outerShdw>
                </a:effectLst>
              </a:rPr>
              <a:t>PROPUESTAS: </a:t>
            </a:r>
          </a:p>
        </p:txBody>
      </p:sp>
    </p:spTree>
    <p:extLst>
      <p:ext uri="{BB962C8B-B14F-4D97-AF65-F5344CB8AC3E}">
        <p14:creationId xmlns:p14="http://schemas.microsoft.com/office/powerpoint/2010/main" val="2852443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1790</TotalTime>
  <Words>6592</Words>
  <Application>Microsoft Office PowerPoint</Application>
  <PresentationFormat>Panorámica</PresentationFormat>
  <Paragraphs>285</Paragraphs>
  <Slides>50</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50</vt:i4>
      </vt:variant>
    </vt:vector>
  </HeadingPairs>
  <TitlesOfParts>
    <vt:vector size="60" baseType="lpstr">
      <vt:lpstr>Arial</vt:lpstr>
      <vt:lpstr>Arial</vt:lpstr>
      <vt:lpstr>Calibri</vt:lpstr>
      <vt:lpstr>Calibri  </vt:lpstr>
      <vt:lpstr>Century Gothic</vt:lpstr>
      <vt:lpstr>Montserrat</vt:lpstr>
      <vt:lpstr>Times New Roman</vt:lpstr>
      <vt:lpstr>Wingdings</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COMITES DE MANEJO - REPRESENTATIVIDAD EN LOS COMITÉS DE MANEJO   </vt:lpstr>
      <vt:lpstr>Presentación de PowerPoint</vt:lpstr>
      <vt:lpstr>MODIFICACIÓN DE ARTICULO 64 E LEY DE PESCA PARA EMBARCACIONES MENORES QUE TIENEN RECURSOS PELAGICOS EN SU INSCRIPCION (CERTIFICACION)</vt:lpstr>
      <vt:lpstr>MODIFICACION DEL REGLAMENTO DE SUSTITUCION DE EMBARCACIONES ARTESANALES Y DE REEMPLAZO DE LA INSCRIPCION DE PESCADORES EN EL REGISTRO ARTESANAL (EMBARCACIONES DE HASTA 8 METROS QUE TIENEN EN SU INSCRIPCION RECURSOS PELAGICOS).</vt:lpstr>
      <vt:lpstr>Presentación de PowerPoint</vt:lpstr>
      <vt:lpstr>Presentación de PowerPoint</vt:lpstr>
      <vt:lpstr>AREAS DE MANEJO:  </vt:lpstr>
      <vt:lpstr>Presentación de PowerPoint</vt:lpstr>
      <vt:lpstr>4- CONTENIDOS NUEVOS.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5.- DOLORES DE LA REGION         A.- REGISTROS PESQUEROS (APERTURA DE REGISTROS REINETA – MERLUZA COMUN - MACHA)   B.- DECLARARACION DE PESQUERIA DE PEQUENA ESCALA.   C.- CONGRIO DORADO FUP (REVISION % - FISCALIZACION)                 D.- BACALAO DE PROFUNDIDAD.   E.- ECMPO.    F.- REGIONALIZACION DE LOS RECURSOS PESQUEROS (MAYOR ATRIBUCIONES  A LAS REGIONES)     </vt:lpstr>
      <vt:lpstr>Presentación de PowerPoint</vt:lpstr>
      <vt:lpstr>Presentación de PowerPoint</vt:lpstr>
      <vt:lpstr>Presentación de PowerPoint</vt:lpstr>
      <vt:lpstr>Presentación de PowerPoint</vt:lpstr>
      <vt:lpstr>DEJAR SIN EFECTO LA SUSPENSIÓN DE LA INSCRIPCIÓN EN EL RPA DEL RECURSO MACHA POR REGIONES </vt:lpstr>
      <vt:lpstr>DECLARAR LA SIERRA Y OTRAS PESQUERÍAS DE PECES OLVIDADOS COMO PESQUERÍA DE PEQUEÑA ESCALA MULTIESPECIES</vt:lpstr>
      <vt:lpstr>Presentación de PowerPoint</vt:lpstr>
      <vt:lpstr>Presentación de PowerPoint</vt:lpstr>
      <vt:lpstr>Presentación de PowerPoint</vt:lpstr>
      <vt:lpstr>Presentación de PowerPoint</vt:lpstr>
      <vt:lpstr>Presentación de PowerPoint</vt:lpstr>
      <vt:lpstr>LEY  ESPACIO COSTERO MARINO PUEBLOS ORIGINARIOS</vt:lpstr>
      <vt:lpstr>Presentación de PowerPoint</vt:lpstr>
      <vt:lpstr>Presentación de PowerPoint</vt:lpstr>
      <vt:lpstr>Presentación de PowerPoint</vt:lpstr>
      <vt:lpstr> REGIONALIZACIÓN DE  LOS RECURSOS PESQUEROS </vt:lpstr>
      <vt:lpstr>Presentación de PowerPoint</vt:lpstr>
      <vt:lpstr>Presentación de PowerPoint</vt:lpstr>
      <vt:lpstr>Presentación de PowerPoint</vt:lpstr>
      <vt:lpstr>Presentación de PowerPoint</vt:lpstr>
      <vt:lpstr>Presentación de PowerPoint</vt:lpstr>
      <vt:lpstr> INVESTIGACION CIENTÍFICA</vt:lpstr>
      <vt:lpstr>PLATAFORMA SOCIAL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REQUERIMIENTOS PESQUEROS REGIONALES Y NACIONALES</dc:title>
  <dc:creator>Claudio Andrés Barrientos Aguila</dc:creator>
  <cp:lastModifiedBy>Daniela Cajas</cp:lastModifiedBy>
  <cp:revision>81</cp:revision>
  <dcterms:created xsi:type="dcterms:W3CDTF">2022-12-12T05:56:42Z</dcterms:created>
  <dcterms:modified xsi:type="dcterms:W3CDTF">2023-01-13T16:37:28Z</dcterms:modified>
</cp:coreProperties>
</file>