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Century Gothic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ib1xNzcyLX4ZfqVNFGzB5BEcBT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40F42F2-0509-4AF5-BFEC-5FD0AF09FBD2}">
  <a:tblStyle styleId="{D40F42F2-0509-4AF5-BFEC-5FD0AF09FBD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regular.fntdata"/><Relationship Id="rId14" Type="http://schemas.openxmlformats.org/officeDocument/2006/relationships/slide" Target="slides/slide9.xml"/><Relationship Id="rId17" Type="http://schemas.openxmlformats.org/officeDocument/2006/relationships/font" Target="fonts/CenturyGothic-italic.fntdata"/><Relationship Id="rId16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CenturyGothic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bf3f5c456d_1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bf3f5c456d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bf3f5c456d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bf3f5c456d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cxnSp>
        <p:nvCxnSpPr>
          <p:cNvPr id="23" name="Google Shape;23;p11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11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11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11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11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panorámica con descripción">
  <p:cSld name="Imagen panorámica con descripció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20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99" name="Google Shape;99;p22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0" name="Google Shape;100;p22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4" name="Google Shape;104;p2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la tarjeta de nombre">
  <p:cSld name="Citar la tarjeta de nombr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1" name="Google Shape;111;p2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114" name="Google Shape;114;p2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5" name="Google Shape;115;p2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ro o falso">
  <p:cSld name="Verdadero o falso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5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9" name="Google Shape;119;p25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0" name="Google Shape;120;p2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" type="body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6" name="Google Shape;126;p2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0" name="Google Shape;50;p15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2" name="Google Shape;52;p15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6" name="Google Shape;76;p1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0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" name="Google Shape;7;p10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0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" name="Google Shape;9;p10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" name="Google Shape;10;p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" name="Google Shape;11;p10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2" name="Google Shape;12;p10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"/>
          <p:cNvSpPr txBox="1"/>
          <p:nvPr>
            <p:ph type="ctrTitle"/>
          </p:nvPr>
        </p:nvSpPr>
        <p:spPr>
          <a:xfrm>
            <a:off x="774364" y="1303987"/>
            <a:ext cx="10533287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entury Gothic"/>
              <a:buNone/>
            </a:pPr>
            <a:r>
              <a:rPr b="1" lang="es-CL" u="sng">
                <a:solidFill>
                  <a:schemeClr val="dk1"/>
                </a:solidFill>
              </a:rPr>
              <a:t>PROPUESTAS  FEDERACION NACIONAL PATRONES Y MOTORISTAS “FENAPAM” </a:t>
            </a:r>
            <a:br>
              <a:rPr b="1" lang="es-CL" u="sng">
                <a:solidFill>
                  <a:schemeClr val="dk1"/>
                </a:solidFill>
              </a:rPr>
            </a:br>
            <a:endParaRPr b="1" u="sng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 txBox="1"/>
          <p:nvPr/>
        </p:nvSpPr>
        <p:spPr>
          <a:xfrm>
            <a:off x="167424" y="553792"/>
            <a:ext cx="1162962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Efectos de la ley de Pesca e implementación de Cuotas </a:t>
            </a:r>
            <a:endParaRPr b="1"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145" name="Google Shape;145;p6"/>
          <p:cNvGraphicFramePr/>
          <p:nvPr/>
        </p:nvGraphicFramePr>
        <p:xfrm>
          <a:off x="1579250" y="1778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{D40F42F2-0509-4AF5-BFEC-5FD0AF09FBD2}</a:tableStyleId>
              </a:tblPr>
              <a:tblGrid>
                <a:gridCol w="6007700"/>
                <a:gridCol w="2986350"/>
              </a:tblGrid>
              <a:tr h="905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Efecto Ley de Pesca ( cuotas)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D79B"/>
                    </a:solidFill>
                  </a:tcPr>
                </a:tc>
                <a:tc hMerge="1"/>
              </a:tr>
              <a:tr h="486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 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INDUSTRIAL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</a:tr>
              <a:tr h="864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FLOTA HASTA EL AÑO 2002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115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</a:tr>
              <a:tr h="864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FLOTA HASTA EL AÑO 2016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61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FLOTA ACTUAL AÑO 2022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/>
                        <a:t>23</a:t>
                      </a:r>
                      <a:endParaRPr sz="2000"/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1DE"/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>
                          <a:solidFill>
                            <a:srgbClr val="FFFFFF"/>
                          </a:solidFill>
                        </a:rPr>
                        <a:t>Reduccion de la flota</a:t>
                      </a:r>
                      <a:endParaRPr sz="2000">
                        <a:solidFill>
                          <a:srgbClr val="FFFFFF"/>
                        </a:solidFill>
                      </a:endParaRPr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2000">
                          <a:solidFill>
                            <a:srgbClr val="FFFFFF"/>
                          </a:solidFill>
                        </a:rPr>
                        <a:t>37,70%</a:t>
                      </a:r>
                      <a:endParaRPr sz="2000">
                        <a:solidFill>
                          <a:srgbClr val="FFFFFF"/>
                        </a:solidFill>
                      </a:endParaRPr>
                    </a:p>
                  </a:txBody>
                  <a:tcPr marT="9525" marB="91425" marR="9525" marL="95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933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p14:dur="800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/>
        </p:nvSpPr>
        <p:spPr>
          <a:xfrm>
            <a:off x="1120462" y="244698"/>
            <a:ext cx="97879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HABITUALIDAD PESQUERA</a:t>
            </a:r>
            <a:endParaRPr b="1" sz="28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1012600" y="1365475"/>
            <a:ext cx="102948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Char char="●"/>
            </a:pPr>
            <a:r>
              <a:rPr lang="es-CL" sz="27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 conoce que en la </a:t>
            </a:r>
            <a:r>
              <a:rPr lang="es-CL" sz="27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actualidad</a:t>
            </a:r>
            <a:r>
              <a:rPr lang="es-CL" sz="27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solamente se reconoce  la industria y pescadores artesanales, es por esto que solicitamos que en la nueva ley se reconozca al trabajador ( tripulantes, patrones y  motoristas ) ya que son los encargados de capturar la pesca. Labor que se ha realizado durante un periodo de 8 </a:t>
            </a:r>
            <a:r>
              <a:rPr lang="es-CL" sz="27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décadas.</a:t>
            </a:r>
            <a:endParaRPr sz="27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idx="1" type="body"/>
          </p:nvPr>
        </p:nvSpPr>
        <p:spPr>
          <a:xfrm>
            <a:off x="375125" y="827475"/>
            <a:ext cx="6406200" cy="88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800" u="sng">
                <a:solidFill>
                  <a:schemeClr val="dk1"/>
                </a:solidFill>
              </a:rPr>
              <a:t>Mantener Articulo 47 de la ley “PERFORACIONES”</a:t>
            </a:r>
            <a:endParaRPr b="1" sz="2800" u="sng">
              <a:solidFill>
                <a:schemeClr val="dk1"/>
              </a:solidFill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502275" y="2173175"/>
            <a:ext cx="94242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6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Char char="●"/>
            </a:pPr>
            <a:r>
              <a:rPr lang="es-CL" sz="2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 pesca objetivo de la zona norte por años ha sido la ANCHOVETA la que regularmente se encuentra en las primeras millas marinas. </a:t>
            </a:r>
            <a:endParaRPr sz="2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 p14:dur="1500">
    <p:split orient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"/>
          <p:cNvSpPr txBox="1"/>
          <p:nvPr>
            <p:ph idx="1" type="body"/>
          </p:nvPr>
        </p:nvSpPr>
        <p:spPr>
          <a:xfrm>
            <a:off x="167426" y="685800"/>
            <a:ext cx="6774288" cy="4968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560"/>
              <a:buChar char="▶"/>
            </a:pPr>
            <a:r>
              <a:rPr lang="es-CL" sz="3200">
                <a:solidFill>
                  <a:schemeClr val="lt1"/>
                </a:solidFill>
              </a:rPr>
              <a:t>El 02 de marzo de 1994, se genera el primer gran acuerdo entre el sector Artesanal e Industrial, para regular la operación de la flota en las primeras millas de la costa.</a:t>
            </a:r>
            <a:endParaRPr sz="3200">
              <a:solidFill>
                <a:schemeClr val="lt1"/>
              </a:solidFill>
            </a:endParaRPr>
          </a:p>
        </p:txBody>
      </p:sp>
      <p:pic>
        <p:nvPicPr>
          <p:cNvPr id="163" name="Google Shape;1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41714" y="128788"/>
            <a:ext cx="5037751" cy="65038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 dir="l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48484" y="1852139"/>
            <a:ext cx="5078832" cy="3917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9158" y="239035"/>
            <a:ext cx="7797459" cy="1347333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4"/>
          <p:cNvSpPr txBox="1"/>
          <p:nvPr/>
        </p:nvSpPr>
        <p:spPr>
          <a:xfrm>
            <a:off x="678748" y="2562895"/>
            <a:ext cx="5769736" cy="2954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s-CL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Surgencia - Sol – Fitoplancton</a:t>
            </a:r>
            <a:endParaRPr/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s-CL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Plataforma</a:t>
            </a:r>
            <a:endParaRPr/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s-CL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Cuña de masa de agua cálida</a:t>
            </a:r>
            <a:endParaRPr/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s-CL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Reproducción y desove</a:t>
            </a:r>
            <a:br>
              <a:rPr lang="es-CL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bf3f5c456d_1_1"/>
          <p:cNvSpPr txBox="1"/>
          <p:nvPr>
            <p:ph type="title"/>
          </p:nvPr>
        </p:nvSpPr>
        <p:spPr>
          <a:xfrm>
            <a:off x="576837" y="252882"/>
            <a:ext cx="8534400" cy="1507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solidFill>
                  <a:schemeClr val="dk1"/>
                </a:solidFill>
              </a:rPr>
              <a:t>C</a:t>
            </a:r>
            <a:r>
              <a:rPr lang="es-CL" u="sng">
                <a:solidFill>
                  <a:schemeClr val="dk1"/>
                </a:solidFill>
              </a:rPr>
              <a:t>OMITÉ</a:t>
            </a:r>
            <a:r>
              <a:rPr lang="es-CL" u="sng">
                <a:solidFill>
                  <a:schemeClr val="dk1"/>
                </a:solidFill>
              </a:rPr>
              <a:t> DE MANEJO</a:t>
            </a:r>
            <a:endParaRPr u="sng">
              <a:solidFill>
                <a:schemeClr val="dk1"/>
              </a:solidFill>
            </a:endParaRPr>
          </a:p>
        </p:txBody>
      </p:sp>
      <p:sp>
        <p:nvSpPr>
          <p:cNvPr id="176" name="Google Shape;176;g1bf3f5c456d_1_1"/>
          <p:cNvSpPr txBox="1"/>
          <p:nvPr>
            <p:ph idx="1" type="body"/>
          </p:nvPr>
        </p:nvSpPr>
        <p:spPr>
          <a:xfrm>
            <a:off x="684199" y="2286000"/>
            <a:ext cx="7554600" cy="201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12750" lvl="0" marL="457200" rtl="0" algn="l">
              <a:spcBef>
                <a:spcPts val="360"/>
              </a:spcBef>
              <a:spcAft>
                <a:spcPts val="0"/>
              </a:spcAft>
              <a:buSzPts val="2900"/>
              <a:buChar char="●"/>
            </a:pPr>
            <a:r>
              <a:rPr lang="es-CL" sz="2900">
                <a:solidFill>
                  <a:schemeClr val="lt1"/>
                </a:solidFill>
              </a:rPr>
              <a:t>Se solicita en la nueva ley que las decisiones tomadas en los </a:t>
            </a:r>
            <a:r>
              <a:rPr lang="es-CL" sz="2900">
                <a:solidFill>
                  <a:schemeClr val="lt1"/>
                </a:solidFill>
              </a:rPr>
              <a:t>comité</a:t>
            </a:r>
            <a:r>
              <a:rPr lang="es-CL" sz="2900">
                <a:solidFill>
                  <a:schemeClr val="lt1"/>
                </a:solidFill>
              </a:rPr>
              <a:t> de manejo sean RESOLUTIVAS y no CONSULTIVAS.</a:t>
            </a:r>
            <a:endParaRPr sz="29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bf3f5c456d_1_6"/>
          <p:cNvSpPr txBox="1"/>
          <p:nvPr>
            <p:ph type="title"/>
          </p:nvPr>
        </p:nvSpPr>
        <p:spPr>
          <a:xfrm>
            <a:off x="500100" y="326523"/>
            <a:ext cx="7370400" cy="1146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u="sng">
                <a:solidFill>
                  <a:schemeClr val="dk1"/>
                </a:solidFill>
              </a:rPr>
              <a:t>Beneficios para los desempleados por ley de pesca</a:t>
            </a:r>
            <a:endParaRPr u="sng">
              <a:solidFill>
                <a:schemeClr val="dk1"/>
              </a:solidFill>
            </a:endParaRPr>
          </a:p>
        </p:txBody>
      </p:sp>
      <p:sp>
        <p:nvSpPr>
          <p:cNvPr id="182" name="Google Shape;182;g1bf3f5c456d_1_6"/>
          <p:cNvSpPr txBox="1"/>
          <p:nvPr>
            <p:ph idx="1" type="body"/>
          </p:nvPr>
        </p:nvSpPr>
        <p:spPr>
          <a:xfrm>
            <a:off x="684200" y="2239975"/>
            <a:ext cx="9902100" cy="3099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32500" lnSpcReduction="20000"/>
          </a:bodyPr>
          <a:lstStyle/>
          <a:p>
            <a:pPr indent="-383381" lvl="0" marL="457200" rtl="0" algn="l">
              <a:spcBef>
                <a:spcPts val="360"/>
              </a:spcBef>
              <a:spcAft>
                <a:spcPts val="0"/>
              </a:spcAft>
              <a:buSzPct val="100000"/>
              <a:buChar char="●"/>
            </a:pPr>
            <a:r>
              <a:rPr lang="es-CL" sz="7500">
                <a:solidFill>
                  <a:schemeClr val="lt1"/>
                </a:solidFill>
              </a:rPr>
              <a:t>Considerar </a:t>
            </a:r>
            <a:r>
              <a:rPr lang="es-CL" sz="7500">
                <a:solidFill>
                  <a:schemeClr val="lt1"/>
                </a:solidFill>
              </a:rPr>
              <a:t>mínimo</a:t>
            </a:r>
            <a:r>
              <a:rPr lang="es-CL" sz="7500">
                <a:solidFill>
                  <a:schemeClr val="lt1"/>
                </a:solidFill>
              </a:rPr>
              <a:t> 6 años para los beneficios a trabajadores por </a:t>
            </a:r>
            <a:r>
              <a:rPr lang="es-CL" sz="7500">
                <a:solidFill>
                  <a:schemeClr val="lt1"/>
                </a:solidFill>
              </a:rPr>
              <a:t>desvinculación</a:t>
            </a:r>
            <a:r>
              <a:rPr lang="es-CL" sz="7500">
                <a:solidFill>
                  <a:schemeClr val="lt1"/>
                </a:solidFill>
              </a:rPr>
              <a:t> de esta.</a:t>
            </a:r>
            <a:br>
              <a:rPr lang="es-CL" sz="7500">
                <a:solidFill>
                  <a:schemeClr val="lt1"/>
                </a:solidFill>
              </a:rPr>
            </a:br>
            <a:endParaRPr sz="7500">
              <a:solidFill>
                <a:schemeClr val="lt1"/>
              </a:solidFill>
            </a:endParaRPr>
          </a:p>
          <a:p>
            <a:pPr indent="-383381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CL" sz="7500">
                <a:solidFill>
                  <a:schemeClr val="lt1"/>
                </a:solidFill>
              </a:rPr>
              <a:t>Crear un ministerio del mar.</a:t>
            </a:r>
            <a:br>
              <a:rPr lang="es-CL" sz="7500">
                <a:solidFill>
                  <a:schemeClr val="lt1"/>
                </a:solidFill>
              </a:rPr>
            </a:br>
            <a:endParaRPr sz="7500">
              <a:solidFill>
                <a:schemeClr val="lt1"/>
              </a:solidFill>
            </a:endParaRPr>
          </a:p>
          <a:p>
            <a:pPr indent="-383381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CL" sz="7500">
                <a:solidFill>
                  <a:schemeClr val="lt1"/>
                </a:solidFill>
              </a:rPr>
              <a:t>Rango </a:t>
            </a:r>
            <a:r>
              <a:rPr lang="es-CL" sz="7500">
                <a:solidFill>
                  <a:schemeClr val="lt1"/>
                </a:solidFill>
              </a:rPr>
              <a:t>etario</a:t>
            </a:r>
            <a:r>
              <a:rPr lang="es-CL" sz="7500">
                <a:solidFill>
                  <a:schemeClr val="lt1"/>
                </a:solidFill>
              </a:rPr>
              <a:t>.</a:t>
            </a:r>
            <a:br>
              <a:rPr lang="es-CL" sz="7500">
                <a:solidFill>
                  <a:schemeClr val="lt1"/>
                </a:solidFill>
              </a:rPr>
            </a:br>
            <a:endParaRPr sz="7500">
              <a:solidFill>
                <a:schemeClr val="lt1"/>
              </a:solidFill>
            </a:endParaRPr>
          </a:p>
          <a:p>
            <a:pPr indent="-383381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CL" sz="7500">
                <a:solidFill>
                  <a:schemeClr val="lt1"/>
                </a:solidFill>
              </a:rPr>
              <a:t>Cursos FAP.</a:t>
            </a:r>
            <a:br>
              <a:rPr lang="es-CL" sz="7500">
                <a:solidFill>
                  <a:schemeClr val="lt1"/>
                </a:solidFill>
              </a:rPr>
            </a:br>
            <a:br>
              <a:rPr lang="es-CL" sz="2900">
                <a:solidFill>
                  <a:schemeClr val="lt1"/>
                </a:solidFill>
              </a:rPr>
            </a:br>
            <a:br>
              <a:rPr lang="es-CL" sz="2900">
                <a:solidFill>
                  <a:schemeClr val="lt1"/>
                </a:solidFill>
              </a:rPr>
            </a:br>
            <a:br>
              <a:rPr lang="es-CL" sz="2900">
                <a:solidFill>
                  <a:schemeClr val="lt1"/>
                </a:solidFill>
              </a:rPr>
            </a:br>
            <a:endParaRPr sz="29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/>
          <p:nvPr>
            <p:ph idx="1" type="body"/>
          </p:nvPr>
        </p:nvSpPr>
        <p:spPr>
          <a:xfrm>
            <a:off x="2770589" y="1587321"/>
            <a:ext cx="597416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b="1" lang="es-CL" sz="4800">
                <a:solidFill>
                  <a:schemeClr val="lt1"/>
                </a:solidFill>
              </a:rPr>
              <a:t>MUCHAS GRACIAS</a:t>
            </a:r>
            <a:endParaRPr b="1" sz="4800"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3900">
        <p14:glitter dir="l" pattern="hexagon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ector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2016-06-24T20:05:43Z</dcterms:created>
  <dc:creator>Luis Bustos</dc:creator>
</cp:coreProperties>
</file>