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23" r:id="rId1"/>
    <p:sldMasterId id="2147484536" r:id="rId2"/>
  </p:sldMasterIdLst>
  <p:notesMasterIdLst>
    <p:notesMasterId r:id="rId11"/>
  </p:notesMasterIdLst>
  <p:sldIdLst>
    <p:sldId id="906" r:id="rId3"/>
    <p:sldId id="907" r:id="rId4"/>
    <p:sldId id="260" r:id="rId5"/>
    <p:sldId id="2498" r:id="rId6"/>
    <p:sldId id="2500" r:id="rId7"/>
    <p:sldId id="2501" r:id="rId8"/>
    <p:sldId id="2499" r:id="rId9"/>
    <p:sldId id="2502" r:id="rId10"/>
  </p:sldIdLst>
  <p:sldSz cx="9144000" cy="5143500" type="screen16x9"/>
  <p:notesSz cx="6950075" cy="923607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A5A5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6120" autoAdjust="0"/>
  </p:normalViewPr>
  <p:slideViewPr>
    <p:cSldViewPr>
      <p:cViewPr varScale="1">
        <p:scale>
          <a:sx n="90" d="100"/>
          <a:sy n="90" d="100"/>
        </p:scale>
        <p:origin x="83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jose.ocares\AppData\Local\Microsoft\Windows\INetCache\Content.Outlook\XK7341JL\Cuotas%202017-2022_Ataca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L"/>
              <a:t>Jurel III-IV</a:t>
            </a:r>
          </a:p>
          <a:p>
            <a:pPr>
              <a:defRPr/>
            </a:pPr>
            <a:r>
              <a:rPr lang="es-CL"/>
              <a:t>Cuota Vs Capturas 2018-2022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12798258902164025"/>
          <c:y val="0.18206574463043793"/>
          <c:w val="0.82780446780423089"/>
          <c:h val="0.5567808589562363"/>
        </c:manualLayout>
      </c:layout>
      <c:barChart>
        <c:barDir val="col"/>
        <c:grouping val="clustered"/>
        <c:varyColors val="0"/>
        <c:ser>
          <c:idx val="3"/>
          <c:order val="1"/>
          <c:tx>
            <c:v>Orp China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Hoja1!$D$14:$H$14</c:f>
              <c:numCache>
                <c:formatCode>General</c:formatCode>
                <c:ptCount val="5"/>
                <c:pt idx="3" formatCode="_(* #,##0_);_(* \(#,##0\);_(* &quot;-&quot;_);_(@_)">
                  <c:v>22000</c:v>
                </c:pt>
                <c:pt idx="4" formatCode="_(* #,##0_);_(* \(#,##0\);_(* &quot;-&quot;_);_(@_)">
                  <c:v>22000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E5-452E-97D8-1C2A426B5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4728831"/>
        <c:axId val="1484729663"/>
      </c:barChart>
      <c:lineChart>
        <c:grouping val="standard"/>
        <c:varyColors val="0"/>
        <c:ser>
          <c:idx val="1"/>
          <c:order val="2"/>
          <c:tx>
            <c:strRef>
              <c:f>Hoja1!$J$59</c:f>
              <c:strCache>
                <c:ptCount val="1"/>
                <c:pt idx="0">
                  <c:v>Cuota Artesanal III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E5-452E-97D8-1C2A426B57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E5-452E-97D8-1C2A426B57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E5-452E-97D8-1C2A426B5775}"/>
                </c:ext>
              </c:extLst>
            </c:dLbl>
            <c:dLbl>
              <c:idx val="3"/>
              <c:layout>
                <c:manualLayout>
                  <c:x val="9.5334752595056128E-3"/>
                  <c:y val="-4.1636179664436904E-2"/>
                </c:manualLayout>
              </c:layout>
              <c:tx>
                <c:rich>
                  <a:bodyPr/>
                  <a:lstStyle/>
                  <a:p>
                    <a:fld id="{A97BB108-D83D-4A8F-99B7-C6FC62F98BC4}" type="VALUE">
                      <a:rPr lang="en-US" smtClean="0"/>
                      <a:pPr/>
                      <a:t>[VALOR]</a:t>
                    </a:fld>
                    <a:endParaRPr lang="es-C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EE5-452E-97D8-1C2A426B5775}"/>
                </c:ext>
              </c:extLst>
            </c:dLbl>
            <c:dLbl>
              <c:idx val="4"/>
              <c:layout>
                <c:manualLayout>
                  <c:x val="2.3833688148764253E-3"/>
                  <c:y val="-4.9206394148879957E-2"/>
                </c:manualLayout>
              </c:layout>
              <c:tx>
                <c:rich>
                  <a:bodyPr/>
                  <a:lstStyle/>
                  <a:p>
                    <a:fld id="{60F40E90-DA3E-4242-931F-A6A5A63AC21A}" type="VALUE">
                      <a:rPr lang="en-US" smtClean="0"/>
                      <a:pPr/>
                      <a:t>[VALOR]</a:t>
                    </a:fld>
                    <a:endParaRPr lang="es-C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EE5-452E-97D8-1C2A426B57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Hoja1!$D$2:$H$2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Hoja1!$M$59:$Q$59</c:f>
              <c:numCache>
                <c:formatCode>_(* #,##0_);_(* \(#,##0\);_(* "-"_);_(@_)</c:formatCode>
                <c:ptCount val="5"/>
                <c:pt idx="0">
                  <c:v>5273</c:v>
                </c:pt>
                <c:pt idx="1">
                  <c:v>5439</c:v>
                </c:pt>
                <c:pt idx="2">
                  <c:v>6232</c:v>
                </c:pt>
                <c:pt idx="3">
                  <c:v>7172</c:v>
                </c:pt>
                <c:pt idx="4">
                  <c:v>8261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Hoja1!$M$57:$Q$57</c15:f>
                <c15:dlblRangeCache>
                  <c:ptCount val="5"/>
                  <c:pt idx="0">
                    <c:v>2018</c:v>
                  </c:pt>
                  <c:pt idx="1">
                    <c:v>2019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EEE5-452E-97D8-1C2A426B5775}"/>
            </c:ext>
          </c:extLst>
        </c:ser>
        <c:ser>
          <c:idx val="0"/>
          <c:order val="3"/>
          <c:tx>
            <c:strRef>
              <c:f>Hoja1!$A$11</c:f>
              <c:strCache>
                <c:ptCount val="1"/>
                <c:pt idx="0">
                  <c:v>Cuota Global Atacama-Coquimbo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Hoja1!$D$2:$H$2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Hoja1!$D$11:$H$11</c:f>
              <c:numCache>
                <c:formatCode>_(* #,##0_);_(* \(#,##0\);_(* "-"_);_(@_)</c:formatCode>
                <c:ptCount val="5"/>
                <c:pt idx="0">
                  <c:v>11379</c:v>
                </c:pt>
                <c:pt idx="1">
                  <c:v>11706</c:v>
                </c:pt>
                <c:pt idx="2">
                  <c:v>13456</c:v>
                </c:pt>
                <c:pt idx="3">
                  <c:v>15494</c:v>
                </c:pt>
                <c:pt idx="4">
                  <c:v>17852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E5-452E-97D8-1C2A426B5775}"/>
            </c:ext>
          </c:extLst>
        </c:ser>
        <c:ser>
          <c:idx val="4"/>
          <c:order val="4"/>
          <c:tx>
            <c:strRef>
              <c:f>Hoja1!$A$15</c:f>
              <c:strCache>
                <c:ptCount val="1"/>
                <c:pt idx="0">
                  <c:v>Total Cuotas Caldera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0"/>
                  <c:y val="-5.1442008368440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E5-452E-97D8-1C2A426B5775}"/>
                </c:ext>
              </c:extLst>
            </c:dLbl>
            <c:dLbl>
              <c:idx val="4"/>
              <c:layout>
                <c:manualLayout>
                  <c:x val="-1.5469597706547551E-2"/>
                  <c:y val="-5.4468008860701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E5-452E-97D8-1C2A426B57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Hoja1!$D$2:$H$2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Hoja1!$D$15:$H$15</c:f>
              <c:numCache>
                <c:formatCode>_(* #,##0_);_(* \(#,##0\);_(* "-"_);_(@_)</c:formatCode>
                <c:ptCount val="5"/>
                <c:pt idx="0">
                  <c:v>5273</c:v>
                </c:pt>
                <c:pt idx="1">
                  <c:v>5439</c:v>
                </c:pt>
                <c:pt idx="2">
                  <c:v>6232</c:v>
                </c:pt>
                <c:pt idx="3">
                  <c:v>29172</c:v>
                </c:pt>
                <c:pt idx="4">
                  <c:v>30261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EE5-452E-97D8-1C2A426B5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4728831"/>
        <c:axId val="1484729663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Hoja1!$A$57</c15:sqref>
                        </c15:formulaRef>
                      </c:ext>
                    </c:extLst>
                    <c:strCache>
                      <c:ptCount val="1"/>
                      <c:pt idx="0">
                        <c:v>Anchoveta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alpha val="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Hoja1!$D$2:$H$2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Hoja1!$D$61:$H$61</c15:sqref>
                        </c15:formulaRef>
                      </c:ext>
                    </c:extLst>
                    <c:numCache>
                      <c:formatCode>_(* #,##0_);_(* \(#,##0\);_(* "-"_);_(@_)</c:formatCode>
                      <c:ptCount val="5"/>
                      <c:pt idx="0">
                        <c:v>29438</c:v>
                      </c:pt>
                      <c:pt idx="1">
                        <c:v>42397</c:v>
                      </c:pt>
                      <c:pt idx="2">
                        <c:v>50460</c:v>
                      </c:pt>
                      <c:pt idx="3">
                        <c:v>49854</c:v>
                      </c:pt>
                      <c:pt idx="4">
                        <c:v>48597</c:v>
                      </c:pt>
                    </c:numCache>
                  </c:numRef>
                </c:val>
                <c:smooth val="1"/>
                <c:extLst>
                  <c:ext xmlns:c16="http://schemas.microsoft.com/office/drawing/2014/chart" uri="{C3380CC4-5D6E-409C-BE32-E72D297353CC}">
                    <c16:uniqueId val="{0000000B-EEE5-452E-97D8-1C2A426B5775}"/>
                  </c:ext>
                </c:extLst>
              </c15:ser>
            </c15:filteredLineSeries>
          </c:ext>
        </c:extLst>
      </c:lineChart>
      <c:catAx>
        <c:axId val="148472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L"/>
          </a:p>
        </c:txPr>
        <c:crossAx val="1484729663"/>
        <c:crosses val="autoZero"/>
        <c:auto val="1"/>
        <c:lblAlgn val="ctr"/>
        <c:lblOffset val="100"/>
        <c:noMultiLvlLbl val="0"/>
      </c:catAx>
      <c:valAx>
        <c:axId val="1484729663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L"/>
          </a:p>
        </c:txPr>
        <c:crossAx val="1484728831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0821756398905044E-2"/>
          <c:y val="0.8832592836861165"/>
          <c:w val="0.89835648720218997"/>
          <c:h val="0.106725846023275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32C8B3D5-273F-47B4-8020-71D4073E138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2425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5F80D21-B053-4F90-A0C2-0A90F488C0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noProof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6F4018-A4FA-4F65-B6A0-FB10E2E2788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s-E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6C1C41F-A83F-4824-8AC8-5C7D1D232F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s-E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9A11E03-6E86-4E45-A44A-9164EC58370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s-E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55B08C6-1874-4B76-AC9F-3DCD3DD1D3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BCD49015-070B-4AAC-9E31-17C6B607BFE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>
            <a:extLst>
              <a:ext uri="{FF2B5EF4-FFF2-40B4-BE49-F238E27FC236}">
                <a16:creationId xmlns:a16="http://schemas.microsoft.com/office/drawing/2014/main" id="{4BF9C647-497B-4633-98B5-45B0124288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88C8F1-D7E6-4BDF-9EC5-68BD6DF8138F}" type="slidenum">
              <a:rPr lang="en-US" altLang="es-ES" sz="1400" smtClean="0"/>
              <a:pPr>
                <a:spcBef>
                  <a:spcPct val="0"/>
                </a:spcBef>
              </a:pPr>
              <a:t>1</a:t>
            </a:fld>
            <a:endParaRPr lang="en-US" altLang="es-ES" sz="1400"/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B0863D2D-E29D-44DA-AC29-D3F75DD112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93738"/>
            <a:ext cx="6154737" cy="34623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C033612E-6456-4018-A815-FD8776710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7100" y="4387850"/>
            <a:ext cx="5094288" cy="4154488"/>
          </a:xfrm>
          <a:noFill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579C1D65-A083-456C-9CFE-FE8F6D394C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DF97F6-F60D-4D1A-BC0C-F38013DE33AB}" type="slidenum">
              <a:rPr lang="en-US" altLang="es-ES" sz="1400" smtClean="0"/>
              <a:pPr>
                <a:spcBef>
                  <a:spcPct val="0"/>
                </a:spcBef>
              </a:pPr>
              <a:t>2</a:t>
            </a:fld>
            <a:endParaRPr lang="en-US" altLang="es-ES" sz="1400"/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644A573D-9A1D-414D-A289-998AD44609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7740257-5CCB-4C6D-8E01-6A5694AB1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CD49015-070B-4AAC-9E31-17C6B607BFE2}" type="slidenum">
              <a:rPr lang="en-US" altLang="es-ES" smtClean="0"/>
              <a:pPr>
                <a:defRPr/>
              </a:pPr>
              <a:t>5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393813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CD49015-070B-4AAC-9E31-17C6B607BFE2}" type="slidenum">
              <a:rPr lang="en-US" altLang="es-ES" smtClean="0"/>
              <a:pPr>
                <a:defRPr/>
              </a:pPr>
              <a:t>6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59700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2E4C0-9AB9-4038-9F50-5227F3124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3D90CD-FB66-4753-9AA6-2158B7D49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30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0130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DA033-C19B-4413-BDC6-93EEBB79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95E277-F285-42CE-B3FA-9B8653566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8561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32EF3A-6746-40FF-9826-CAE85146B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3" y="1203330"/>
            <a:ext cx="2055284" cy="29813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5DCD6-A41F-4CDB-A1A4-4237C77DD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203330"/>
            <a:ext cx="5969000" cy="298132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4792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926B1-C6B0-4EE3-9D23-528951561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1" y="2868614"/>
            <a:ext cx="6085416" cy="2746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637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16B4C-058E-4B7E-A334-29163EA83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E37A01-AEAD-4D8A-8E6D-5B8E38B4E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30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A871A9-076B-43E8-BDF4-682A4CB57B4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67893-4A6E-4F1A-A372-3F2DAF65887A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246057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CEAB4-2EC1-4571-8FDA-65A4B2A3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2BC267-8222-4E1E-BE11-48AAB5C90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25449E-0837-425C-BED2-E70B183E7D9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58096-A24D-469E-83DF-8C0CA705F9D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438629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4CB1E-D221-4E6D-B561-F49875D8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9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BC2C5A-4F71-4FF7-9163-594EFB3A0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419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2000"/>
            </a:lvl2pPr>
            <a:lvl3pPr marL="914378" indent="0">
              <a:buNone/>
              <a:defRPr sz="18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2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13DB60-CC07-4702-A58E-A7A8F7CA477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D3FF-770C-4E7B-82A8-5DEEA0A82426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142436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C74F5-A463-45AD-BEAB-82A89B27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74E1C-A0D7-4138-82F0-9DBF14604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721" y="1006480"/>
            <a:ext cx="3856567" cy="34004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480532-7F5C-412E-896A-2BF0A0D8E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1485" y="1006480"/>
            <a:ext cx="3858683" cy="34004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171D42-E6D3-433A-B9FB-0C88EAC446A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80D6E-F7EE-464D-B197-1C72B4025918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190003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C0F3D-123D-4E27-BB5C-B794C1714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7" y="274643"/>
            <a:ext cx="7886700" cy="9937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2DB5B6-880D-41B5-A5A8-B971BB2F0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770" y="1260475"/>
            <a:ext cx="3867151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8756CC-6842-4F22-BEED-8FC592097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770" y="1879600"/>
            <a:ext cx="3867151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4F4008D-0367-4F8A-A4EA-C56138B73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475"/>
            <a:ext cx="3888316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073880-2184-42B0-9A2A-552F7B58B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9600"/>
            <a:ext cx="3888316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66844-B157-4573-8C33-49F44921417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E0C2-88D0-44B5-B95F-5623D940052C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740560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07470-FE0B-4706-B8F2-98C3D78F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E0F33EE-C33E-4785-8FC8-01842E87777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427A7-9EF2-41D4-810F-DDE018DFFD31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59622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EA08A1D-5FF0-445F-AA1E-228AEEBC36E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1C31-2E8E-40B9-9426-54D36D6135C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6071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08759-9EA3-49CA-B8F5-935856D7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DD019-3A7A-419B-8273-D73ACB0C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246998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984D4-A18F-4F22-83C1-AAA565ACC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8" y="342900"/>
            <a:ext cx="2948517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01A41A-7D16-473A-9A4F-15BFA6E6F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320" y="741368"/>
            <a:ext cx="4629149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A711E9-5B5D-4FAF-BEA3-5BB9AC0B2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768" y="1543050"/>
            <a:ext cx="294851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F666E9-7C51-4B02-9D37-7B1680389DF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8D878-2ABE-4834-8F9C-037F206F748D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241902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92D46-2854-40BA-9588-8BF1682D9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8" y="342900"/>
            <a:ext cx="2948517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71193F-D949-4424-BF1C-8B416B677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8320" y="741368"/>
            <a:ext cx="4629149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F8371A-3022-4EFE-A6AC-227AB1ED5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768" y="1543050"/>
            <a:ext cx="294851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765FB6-D351-416C-8980-9DE9B35066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8D237-8810-4CB5-BC8F-48DEBDD53475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15298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65396-9D3B-423F-A9C7-DD1D93EC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ECF9A6-98C5-4FF2-B42C-4B8B3D51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BAC3FA-B403-4853-9E80-A2C4B3169DC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0D151-96B8-4248-A56D-5DF128FC5307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177090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BAED6F-00D3-4772-9B48-2FF38D55E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51085" y="454030"/>
            <a:ext cx="1979083" cy="39528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839F30-E6CA-4104-BCC9-3097EB32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1721" y="454030"/>
            <a:ext cx="5736167" cy="3952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2CCC6C-7F84-4990-B5E5-7D324ECDA67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1330-38A0-4FDE-87A6-F5C2D8D16138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09323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4701E-D9CA-4E76-8C34-FA082744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9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749510-0EB7-49D6-8227-942739B81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419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2000"/>
            </a:lvl2pPr>
            <a:lvl3pPr marL="914378" indent="0">
              <a:buNone/>
              <a:defRPr sz="18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2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1694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05773-1445-444E-A130-629713E08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44255C-4DD4-4940-BA91-2320729D78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3" y="1203330"/>
            <a:ext cx="4011084" cy="29813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584B2-6810-4A7B-AD20-E427C4449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1484" y="1203330"/>
            <a:ext cx="4013200" cy="29813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2397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393AA-F3D9-4B22-B608-D7000ACC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7" y="274643"/>
            <a:ext cx="7886700" cy="9937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9DAEE8-7079-4C1B-A94E-C3A203692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770" y="1260475"/>
            <a:ext cx="3867151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61BDE2-1375-439A-AC9F-40DDF2EF7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770" y="1879600"/>
            <a:ext cx="3867151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BC3FE8-3143-4D36-882D-85AF477B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475"/>
            <a:ext cx="3888316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F89A69-0BE2-4098-8157-E0B074261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9600"/>
            <a:ext cx="3888316" cy="276225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377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5FFD6-ED5B-44B3-955D-9FF9786A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5203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711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C4A8E-3681-4054-89BD-71EB82DC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8" y="342900"/>
            <a:ext cx="2948517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F751F4-A92B-4C4F-96DB-72C7534E4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320" y="741368"/>
            <a:ext cx="4629149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5A99C8-F214-4D89-920C-BD0B50A42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768" y="1543050"/>
            <a:ext cx="294851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723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54023-D4AD-49E8-AC50-B3394C77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768" y="342900"/>
            <a:ext cx="2948517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8C12FD-C66C-4940-A2C3-CFD5331DA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8320" y="741368"/>
            <a:ext cx="4629149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B59044-33CD-4F0C-AC78-655487E6B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768" y="1543050"/>
            <a:ext cx="294851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149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hidden="1">
            <a:extLst>
              <a:ext uri="{FF2B5EF4-FFF2-40B4-BE49-F238E27FC236}">
                <a16:creationId xmlns:a16="http://schemas.microsoft.com/office/drawing/2014/main" id="{5818CCC9-DB14-414A-9612-2F60B2CB7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3888" y="4786313"/>
            <a:ext cx="77152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Line 2" hidden="1">
            <a:extLst>
              <a:ext uri="{FF2B5EF4-FFF2-40B4-BE49-F238E27FC236}">
                <a16:creationId xmlns:a16="http://schemas.microsoft.com/office/drawing/2014/main" id="{D25CAF4E-EAE9-4EE9-BD25-42EB87F30C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3" y="723900"/>
            <a:ext cx="7924800" cy="4763"/>
          </a:xfrm>
          <a:prstGeom prst="line">
            <a:avLst/>
          </a:prstGeom>
          <a:noFill/>
          <a:ln w="9360">
            <a:solidFill>
              <a:srgbClr val="424A5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pic>
        <p:nvPicPr>
          <p:cNvPr id="1028" name="Picture 3" hidden="1">
            <a:extLst>
              <a:ext uri="{FF2B5EF4-FFF2-40B4-BE49-F238E27FC236}">
                <a16:creationId xmlns:a16="http://schemas.microsoft.com/office/drawing/2014/main" id="{8D20709B-393B-4AE8-B793-DB0C02BD5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85138" y="4641850"/>
            <a:ext cx="930275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9" name="Line 4">
            <a:extLst>
              <a:ext uri="{FF2B5EF4-FFF2-40B4-BE49-F238E27FC236}">
                <a16:creationId xmlns:a16="http://schemas.microsoft.com/office/drawing/2014/main" id="{BEC3FE57-93FF-4729-88AC-EAA908B7F0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3" y="2854325"/>
            <a:ext cx="7924800" cy="4763"/>
          </a:xfrm>
          <a:prstGeom prst="line">
            <a:avLst/>
          </a:prstGeom>
          <a:noFill/>
          <a:ln w="9360">
            <a:solidFill>
              <a:srgbClr val="424A5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27355751-3740-4DBA-B3E0-472C55BEB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868613"/>
            <a:ext cx="6084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TÍTULO PRESENTACIÓN</a:t>
            </a:r>
          </a:p>
        </p:txBody>
      </p:sp>
      <p:pic>
        <p:nvPicPr>
          <p:cNvPr id="1031" name="Picture 6">
            <a:extLst>
              <a:ext uri="{FF2B5EF4-FFF2-40B4-BE49-F238E27FC236}">
                <a16:creationId xmlns:a16="http://schemas.microsoft.com/office/drawing/2014/main" id="{58B870B3-0027-4604-AD97-9B87EAB3A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2355850"/>
            <a:ext cx="12239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7">
            <a:extLst>
              <a:ext uri="{FF2B5EF4-FFF2-40B4-BE49-F238E27FC236}">
                <a16:creationId xmlns:a16="http://schemas.microsoft.com/office/drawing/2014/main" id="{599FD80C-BDFF-459D-B9D5-A50306C19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550" y="2046288"/>
            <a:ext cx="165576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3" name="Rectangle 8">
            <a:extLst>
              <a:ext uri="{FF2B5EF4-FFF2-40B4-BE49-F238E27FC236}">
                <a16:creationId xmlns:a16="http://schemas.microsoft.com/office/drawing/2014/main" id="{796AF6DA-A06F-4CE8-B054-E2E2B6712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3325"/>
            <a:ext cx="8228013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the outline text format</a:t>
            </a:r>
          </a:p>
          <a:p>
            <a:pPr lvl="1"/>
            <a:r>
              <a:rPr lang="en-GB" altLang="es-ES"/>
              <a:t>Second Outline Level</a:t>
            </a:r>
          </a:p>
          <a:p>
            <a:pPr lvl="2"/>
            <a:r>
              <a:rPr lang="en-GB" altLang="es-ES"/>
              <a:t>Third Outline Level</a:t>
            </a:r>
          </a:p>
          <a:p>
            <a:pPr lvl="3"/>
            <a:r>
              <a:rPr lang="en-GB" altLang="es-ES"/>
              <a:t>Fourth Outline Level</a:t>
            </a:r>
          </a:p>
          <a:p>
            <a:pPr lvl="4"/>
            <a:r>
              <a:rPr lang="en-GB" altLang="es-ES"/>
              <a:t>Fifth Outline Level</a:t>
            </a:r>
          </a:p>
          <a:p>
            <a:pPr lvl="4"/>
            <a:r>
              <a:rPr lang="en-GB" altLang="es-ES"/>
              <a:t>Sixth Outline Level</a:t>
            </a:r>
          </a:p>
          <a:p>
            <a:pPr lvl="4"/>
            <a:r>
              <a:rPr lang="en-GB" altLang="es-E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4" r:id="rId1"/>
    <p:sldLayoutId id="2147484585" r:id="rId2"/>
    <p:sldLayoutId id="2147484586" r:id="rId3"/>
    <p:sldLayoutId id="2147484587" r:id="rId4"/>
    <p:sldLayoutId id="2147484588" r:id="rId5"/>
    <p:sldLayoutId id="2147484589" r:id="rId6"/>
    <p:sldLayoutId id="2147484590" r:id="rId7"/>
    <p:sldLayoutId id="2147484591" r:id="rId8"/>
    <p:sldLayoutId id="2147484592" r:id="rId9"/>
    <p:sldLayoutId id="2147484593" r:id="rId10"/>
    <p:sldLayoutId id="2147484594" r:id="rId11"/>
    <p:sldLayoutId id="2147484595" r:id="rId12"/>
  </p:sldLayoutIdLst>
  <p:txStyles>
    <p:titleStyle>
      <a:lvl1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2pPr>
      <a:lvl3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3pPr>
      <a:lvl4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4pPr>
      <a:lvl5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5pPr>
      <a:lvl6pPr marL="2514537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6pPr>
      <a:lvl7pPr marL="2971726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7pPr>
      <a:lvl8pPr marL="3428915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8pPr>
      <a:lvl9pPr marL="3886103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1313" indent="-341313" algn="l" defTabSz="455613" rtl="0" eaLnBrk="0" fontAlgn="base" hangingPunct="0"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5613" rtl="0" eaLnBrk="0" fontAlgn="base" hangingPunct="0">
        <a:lnSpc>
          <a:spcPct val="92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55613" rtl="0" eaLnBrk="0" fontAlgn="base" hangingPunct="0">
        <a:lnSpc>
          <a:spcPct val="92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55613" rtl="0" eaLnBrk="0" fontAlgn="base" hangingPunct="0">
        <a:lnSpc>
          <a:spcPct val="92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55613" rtl="0" eaLnBrk="0" fontAlgn="base" hangingPunct="0">
        <a:lnSpc>
          <a:spcPct val="92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84960967-1921-49B9-BC7D-7B78A8D6F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3888" y="4786313"/>
            <a:ext cx="77152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Line 2">
            <a:extLst>
              <a:ext uri="{FF2B5EF4-FFF2-40B4-BE49-F238E27FC236}">
                <a16:creationId xmlns:a16="http://schemas.microsoft.com/office/drawing/2014/main" id="{356BC34A-656B-49DB-8B1F-8C40C8C2BA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3" y="723900"/>
            <a:ext cx="7924800" cy="4763"/>
          </a:xfrm>
          <a:prstGeom prst="line">
            <a:avLst/>
          </a:prstGeom>
          <a:noFill/>
          <a:ln w="9360">
            <a:solidFill>
              <a:srgbClr val="424A5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pic>
        <p:nvPicPr>
          <p:cNvPr id="2052" name="Picture 3">
            <a:extLst>
              <a:ext uri="{FF2B5EF4-FFF2-40B4-BE49-F238E27FC236}">
                <a16:creationId xmlns:a16="http://schemas.microsoft.com/office/drawing/2014/main" id="{23E7F920-E718-420F-8C6C-7E2724DE0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85138" y="4641850"/>
            <a:ext cx="930275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>
            <a:extLst>
              <a:ext uri="{FF2B5EF4-FFF2-40B4-BE49-F238E27FC236}">
                <a16:creationId xmlns:a16="http://schemas.microsoft.com/office/drawing/2014/main" id="{2C0F7B45-9B11-4FA6-B535-026A0F3812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54025"/>
            <a:ext cx="7918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Haga clic para modificar el estilo de título del patrón</a:t>
            </a:r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AE06F28B-F2D2-46EB-B835-4BD51D2CB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006475"/>
            <a:ext cx="79184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Haga clic para modificar el estilo de texto del patrón</a:t>
            </a:r>
          </a:p>
          <a:p>
            <a:pPr lvl="1"/>
            <a:r>
              <a:rPr lang="en-GB" altLang="es-ES"/>
              <a:t>Segundo nivel</a:t>
            </a:r>
          </a:p>
          <a:p>
            <a:pPr lvl="2"/>
            <a:r>
              <a:rPr lang="en-GB" altLang="es-ES"/>
              <a:t>Tercer nivel</a:t>
            </a:r>
          </a:p>
          <a:p>
            <a:pPr lvl="3"/>
            <a:r>
              <a:rPr lang="en-GB" altLang="es-ES"/>
              <a:t>Cuarto nivel</a:t>
            </a:r>
          </a:p>
          <a:p>
            <a:pPr lvl="4"/>
            <a:r>
              <a:rPr lang="en-GB" altLang="es-ES"/>
              <a:t>Quinto nivel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DB410AC8-5B61-4B1C-850D-DB270CE5790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575050" y="4627563"/>
            <a:ext cx="20018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189" algn="l"/>
                <a:tab pos="914378" algn="l"/>
                <a:tab pos="1371566" algn="l"/>
              </a:tabLst>
              <a:defRPr sz="900" b="1">
                <a:solidFill>
                  <a:srgbClr val="808080"/>
                </a:solidFill>
                <a:cs typeface="DejaVu Sans" charset="0"/>
              </a:defRPr>
            </a:lvl1pPr>
          </a:lstStyle>
          <a:p>
            <a:pPr>
              <a:defRPr/>
            </a:pPr>
            <a:fld id="{1A5F782C-9F1B-4837-8CC8-290BC4C0D5B7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  <p:sp>
        <p:nvSpPr>
          <p:cNvPr id="2056" name="Text Box 7">
            <a:extLst>
              <a:ext uri="{FF2B5EF4-FFF2-40B4-BE49-F238E27FC236}">
                <a16:creationId xmlns:a16="http://schemas.microsoft.com/office/drawing/2014/main" id="{9C3A4C78-2981-4D33-993C-F56B56729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4673600"/>
            <a:ext cx="2897188" cy="8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6" r:id="rId1"/>
    <p:sldLayoutId id="2147484597" r:id="rId2"/>
    <p:sldLayoutId id="2147484598" r:id="rId3"/>
    <p:sldLayoutId id="2147484599" r:id="rId4"/>
    <p:sldLayoutId id="2147484600" r:id="rId5"/>
    <p:sldLayoutId id="2147484601" r:id="rId6"/>
    <p:sldLayoutId id="2147484602" r:id="rId7"/>
    <p:sldLayoutId id="2147484603" r:id="rId8"/>
    <p:sldLayoutId id="2147484604" r:id="rId9"/>
    <p:sldLayoutId id="2147484605" r:id="rId10"/>
    <p:sldLayoutId id="2147484606" r:id="rId11"/>
  </p:sldLayoutIdLst>
  <p:txStyles>
    <p:titleStyle>
      <a:lvl1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2pPr>
      <a:lvl3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3pPr>
      <a:lvl4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4pPr>
      <a:lvl5pPr algn="l" defTabSz="45561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5pPr>
      <a:lvl6pPr marL="2514537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6pPr>
      <a:lvl7pPr marL="2971726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7pPr>
      <a:lvl8pPr marL="3428915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8pPr>
      <a:lvl9pPr marL="3886103" indent="-228594" algn="l" defTabSz="457189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FFFFFF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1313" indent="-341313" algn="l" defTabSz="455613" rtl="0" eaLnBrk="0" fontAlgn="base" hangingPunct="0"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5613" rtl="0" eaLnBrk="0" fontAlgn="base" hangingPunct="0">
        <a:lnSpc>
          <a:spcPct val="92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1413" indent="-227013" algn="l" defTabSz="455613" rtl="0" eaLnBrk="0" fontAlgn="base" hangingPunct="0">
        <a:lnSpc>
          <a:spcPct val="92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3pPr>
      <a:lvl4pPr marL="1598613" indent="-227013" algn="l" defTabSz="455613" rtl="0" eaLnBrk="0" fontAlgn="base" hangingPunct="0">
        <a:lnSpc>
          <a:spcPct val="92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5813" indent="-227013" algn="l" defTabSz="455613" rtl="0" eaLnBrk="0" fontAlgn="base" hangingPunct="0">
        <a:lnSpc>
          <a:spcPct val="92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emf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437A665-6A23-469D-8E72-00C939EB26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85913" y="2868613"/>
            <a:ext cx="4565650" cy="2762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</a:tabLst>
            </a:pPr>
            <a:r>
              <a:rPr lang="es-ES" altLang="es-ES" sz="1800" dirty="0">
                <a:solidFill>
                  <a:srgbClr val="556976"/>
                </a:solidFill>
                <a:latin typeface="Calibri" panose="020F0502020204030204" pitchFamily="34" charset="0"/>
              </a:rPr>
              <a:t>ENCUENTROS CON LA PESCA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471E23-F18A-47B4-9033-7640B435396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585913" y="3165475"/>
            <a:ext cx="4591050" cy="142875"/>
          </a:xfrm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28600" indent="-227013" eaLnBrk="1" hangingPunct="1">
              <a:lnSpc>
                <a:spcPct val="120000"/>
              </a:lnSpc>
              <a:spcBef>
                <a:spcPts val="738"/>
              </a:spcBef>
              <a:tabLst>
                <a:tab pos="2286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</a:tabLst>
            </a:pPr>
            <a:r>
              <a:rPr lang="en-US" altLang="es-ES" sz="1100" dirty="0" err="1">
                <a:solidFill>
                  <a:srgbClr val="808080"/>
                </a:solidFill>
              </a:rPr>
              <a:t>Diciembre</a:t>
            </a:r>
            <a:r>
              <a:rPr lang="en-US" altLang="es-ES" sz="1100" dirty="0">
                <a:solidFill>
                  <a:srgbClr val="808080"/>
                </a:solidFill>
              </a:rPr>
              <a:t> 2022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5B8E4C7-8CAC-4EFB-9C56-D691AEBE0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8" y="730493"/>
            <a:ext cx="638968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55588" indent="-255588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0000"/>
              </a:buClr>
              <a:buSzPct val="100000"/>
              <a:defRPr/>
            </a:pPr>
            <a:endParaRPr lang="es-ES" altLang="es-ES" sz="120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450"/>
              </a:spcBef>
              <a:buClr>
                <a:srgbClr val="808080"/>
              </a:buClr>
              <a:buSzPct val="92000"/>
              <a:buFont typeface="Times New Roman" panose="02020603050405020304" pitchFamily="18" charset="0"/>
              <a:buAutoNum type="arabicPeriod"/>
              <a:defRPr/>
            </a:pPr>
            <a:r>
              <a:rPr lang="es-ES" altLang="es-ES" dirty="0">
                <a:solidFill>
                  <a:schemeClr val="tx1"/>
                </a:solidFill>
                <a:latin typeface="Calibri" panose="020F0502020204030204" pitchFamily="34" charset="0"/>
              </a:rPr>
              <a:t>Quienes somos </a:t>
            </a:r>
          </a:p>
          <a:p>
            <a:pPr eaLnBrk="1" hangingPunct="1">
              <a:spcBef>
                <a:spcPts val="450"/>
              </a:spcBef>
              <a:buClr>
                <a:srgbClr val="808080"/>
              </a:buClr>
              <a:buSzPct val="92000"/>
              <a:buFont typeface="Times New Roman" panose="02020603050405020304" pitchFamily="18" charset="0"/>
              <a:buAutoNum type="arabicPeriod"/>
              <a:defRPr/>
            </a:pPr>
            <a:r>
              <a:rPr lang="es-ES" altLang="es-ES" dirty="0">
                <a:solidFill>
                  <a:schemeClr val="tx1"/>
                </a:solidFill>
                <a:latin typeface="Calibri" panose="020F0502020204030204" pitchFamily="34" charset="0"/>
              </a:rPr>
              <a:t>III-IV Región zona deficitaria de cuota de pesca</a:t>
            </a:r>
          </a:p>
          <a:p>
            <a:pPr eaLnBrk="1" hangingPunct="1">
              <a:spcBef>
                <a:spcPts val="450"/>
              </a:spcBef>
              <a:buClr>
                <a:srgbClr val="808080"/>
              </a:buClr>
              <a:buSzPct val="92000"/>
              <a:buFont typeface="Times New Roman" panose="02020603050405020304" pitchFamily="18" charset="0"/>
              <a:buAutoNum type="arabicPeriod"/>
              <a:defRPr/>
            </a:pPr>
            <a:r>
              <a:rPr lang="es-ES" altLang="es-ES" dirty="0">
                <a:solidFill>
                  <a:schemeClr val="tx1"/>
                </a:solidFill>
                <a:latin typeface="Calibri" panose="020F0502020204030204" pitchFamily="34" charset="0"/>
              </a:rPr>
              <a:t>III-IV Región con alta disponibilidad de recurso y sin acceso</a:t>
            </a:r>
          </a:p>
          <a:p>
            <a:pPr eaLnBrk="1" hangingPunct="1">
              <a:spcBef>
                <a:spcPts val="450"/>
              </a:spcBef>
              <a:buClr>
                <a:srgbClr val="808080"/>
              </a:buClr>
              <a:buSzPct val="92000"/>
              <a:buFont typeface="Times New Roman" panose="02020603050405020304" pitchFamily="18" charset="0"/>
              <a:buAutoNum type="arabicPeriod"/>
              <a:defRPr/>
            </a:pPr>
            <a:r>
              <a:rPr lang="es-ES" altLang="es-ES" dirty="0">
                <a:solidFill>
                  <a:schemeClr val="tx1"/>
                </a:solidFill>
                <a:latin typeface="Calibri" panose="020F0502020204030204" pitchFamily="34" charset="0"/>
              </a:rPr>
              <a:t>DS 408 limita la operación Cerquera artesanal</a:t>
            </a:r>
          </a:p>
          <a:p>
            <a:pPr eaLnBrk="1" hangingPunct="1">
              <a:spcBef>
                <a:spcPts val="450"/>
              </a:spcBef>
              <a:buClr>
                <a:srgbClr val="808080"/>
              </a:buClr>
              <a:buSzPct val="92000"/>
              <a:buFont typeface="Times New Roman" panose="02020603050405020304" pitchFamily="18" charset="0"/>
              <a:buAutoNum type="arabicPeriod"/>
              <a:defRPr/>
            </a:pPr>
            <a:r>
              <a:rPr lang="es-ES" altLang="es-ES" dirty="0">
                <a:solidFill>
                  <a:schemeClr val="tx1"/>
                </a:solidFill>
                <a:latin typeface="Calibri" panose="020F0502020204030204" pitchFamily="34" charset="0"/>
              </a:rPr>
              <a:t>Propuestas</a:t>
            </a:r>
          </a:p>
          <a:p>
            <a:pPr eaLnBrk="1" hangingPunct="1">
              <a:spcBef>
                <a:spcPts val="450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450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450"/>
              </a:spcBef>
              <a:defRPr/>
            </a:pPr>
            <a:endParaRPr lang="es-ES" altLang="es-ES" sz="12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1425"/>
              </a:spcBef>
              <a:defRPr/>
            </a:pPr>
            <a:endParaRPr lang="es-ES" altLang="es-ES" sz="12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1425"/>
              </a:spcBef>
              <a:defRPr/>
            </a:pPr>
            <a:endParaRPr lang="es-ES" altLang="es-ES" sz="11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r>
              <a:rPr lang="es-ES" altLang="es-ES" sz="1400" dirty="0">
                <a:latin typeface="Calibri" panose="020F0502020204030204" pitchFamily="34" charset="0"/>
              </a:rPr>
              <a:t>	</a:t>
            </a: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  <a:p>
            <a:pPr marL="230183" indent="-228594" eaLnBrk="1" hangingPunct="1">
              <a:lnSpc>
                <a:spcPct val="120000"/>
              </a:lnSpc>
              <a:spcBef>
                <a:spcPts val="988"/>
              </a:spcBef>
              <a:defRPr/>
            </a:pPr>
            <a:endParaRPr lang="es-ES" altLang="es-ES" sz="1400" dirty="0">
              <a:latin typeface="Calibri" panose="020F0502020204030204" pitchFamily="34" charset="0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DEACF172-1A77-4E6D-8ED6-637F8636C1D1}"/>
              </a:ext>
            </a:extLst>
          </p:cNvPr>
          <p:cNvSpPr txBox="1"/>
          <p:nvPr/>
        </p:nvSpPr>
        <p:spPr>
          <a:xfrm>
            <a:off x="611560" y="411510"/>
            <a:ext cx="7364200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AGENDA </a:t>
            </a:r>
            <a:endParaRPr sz="1600" kern="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7">
            <a:extLst>
              <a:ext uri="{FF2B5EF4-FFF2-40B4-BE49-F238E27FC236}">
                <a16:creationId xmlns:a16="http://schemas.microsoft.com/office/drawing/2014/main" id="{3E637635-63C1-4A60-A94B-40C3D4E1CB90}"/>
              </a:ext>
            </a:extLst>
          </p:cNvPr>
          <p:cNvSpPr txBox="1"/>
          <p:nvPr/>
        </p:nvSpPr>
        <p:spPr>
          <a:xfrm>
            <a:off x="592176" y="411510"/>
            <a:ext cx="7904966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Quienes somos?: Parte de la comunidad de Caldera con foco en la sostenibilidad</a:t>
            </a:r>
            <a:endParaRPr sz="1600" kern="0" dirty="0">
              <a:solidFill>
                <a:prstClr val="white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11188" y="839209"/>
            <a:ext cx="3487610" cy="1720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Producto de la crisis pesquera de los años 1997-1999, Pesquera Itata, sucesora de Pesquera Atacama paralizó sus operaciones por 4 años, para luego el año 2005 se fusionaron Pesquera Itata con Pesquera Playa Blanca formando </a:t>
            </a:r>
            <a:r>
              <a:rPr lang="es-CL" sz="1200" b="1" dirty="0">
                <a:solidFill>
                  <a:prstClr val="black"/>
                </a:solidFill>
              </a:rPr>
              <a:t>Pesquera Bahía Caldera</a:t>
            </a:r>
            <a:endParaRPr lang="es-CL" sz="1440" dirty="0">
              <a:solidFill>
                <a:prstClr val="black"/>
              </a:solidFill>
            </a:endParaRPr>
          </a:p>
        </p:txBody>
      </p:sp>
      <p:pic>
        <p:nvPicPr>
          <p:cNvPr id="6" name="Marcador de contenido 9">
            <a:extLst>
              <a:ext uri="{FF2B5EF4-FFF2-40B4-BE49-F238E27FC236}">
                <a16:creationId xmlns:a16="http://schemas.microsoft.com/office/drawing/2014/main" id="{24CAF37B-7DD9-49E9-9093-F8CA878FC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1961" y="839209"/>
            <a:ext cx="4392488" cy="193659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EE89422-0F28-454F-9E6A-E90E3123DA3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1979" y="1131590"/>
            <a:ext cx="576064" cy="212024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1DC04F24-7571-4E05-ADF7-A75B2ED12E8F}"/>
              </a:ext>
            </a:extLst>
          </p:cNvPr>
          <p:cNvGrpSpPr/>
          <p:nvPr/>
        </p:nvGrpSpPr>
        <p:grpSpPr>
          <a:xfrm>
            <a:off x="4355976" y="2939638"/>
            <a:ext cx="4396052" cy="1512168"/>
            <a:chOff x="4280404" y="2859782"/>
            <a:chExt cx="4396052" cy="1512168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CE6AF63C-CA4E-4895-A39B-824E9D694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80404" y="2859782"/>
              <a:ext cx="2034462" cy="1512168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DE5979E7-FBBE-49BA-9803-80EFFC2261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96471" y="2859782"/>
              <a:ext cx="2179985" cy="1512168"/>
            </a:xfrm>
            <a:prstGeom prst="rect">
              <a:avLst/>
            </a:prstGeom>
          </p:spPr>
        </p:pic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46E72F6B-6E7B-48C0-975C-DCC3C786439E}"/>
                </a:ext>
              </a:extLst>
            </p:cNvPr>
            <p:cNvSpPr txBox="1"/>
            <p:nvPr/>
          </p:nvSpPr>
          <p:spPr>
            <a:xfrm>
              <a:off x="4716016" y="2991832"/>
              <a:ext cx="1008112" cy="144015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50000"/>
              </a:srgbClr>
            </a:solidFill>
          </p:spPr>
          <p:txBody>
            <a:bodyPr wrap="square" lIns="0" tIns="0" rIns="0" bIns="0" rtlCol="0"/>
            <a:lstStyle>
              <a:defPPr>
                <a:defRPr lang="es-CL"/>
              </a:defPPr>
              <a:lvl1pPr algn="ctr">
                <a:defRPr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defTabSz="617189"/>
              <a:r>
                <a:rPr lang="es-CL" sz="800" kern="0" dirty="0">
                  <a:solidFill>
                    <a:prstClr val="white"/>
                  </a:solidFill>
                </a:rPr>
                <a:t>Instalaciones PBC</a:t>
              </a:r>
              <a:endParaRPr sz="800" kern="0" dirty="0">
                <a:solidFill>
                  <a:prstClr val="white"/>
                </a:solidFill>
              </a:endParaRPr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D3E26AA2-5DCF-4FDF-8119-5C238ABF7095}"/>
                </a:ext>
              </a:extLst>
            </p:cNvPr>
            <p:cNvSpPr txBox="1"/>
            <p:nvPr/>
          </p:nvSpPr>
          <p:spPr>
            <a:xfrm>
              <a:off x="7164288" y="2991831"/>
              <a:ext cx="1008112" cy="143255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50000"/>
              </a:srgbClr>
            </a:solidFill>
          </p:spPr>
          <p:txBody>
            <a:bodyPr wrap="square" lIns="0" tIns="0" rIns="0" bIns="0" rtlCol="0"/>
            <a:lstStyle>
              <a:defPPr>
                <a:defRPr lang="es-CL"/>
              </a:defPPr>
              <a:lvl1pPr algn="ctr">
                <a:defRPr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defTabSz="617189"/>
              <a:r>
                <a:rPr lang="es-CL" sz="500" kern="0" dirty="0">
                  <a:solidFill>
                    <a:prstClr val="white"/>
                  </a:solidFill>
                </a:rPr>
                <a:t>Flota artesanal cero</a:t>
              </a:r>
            </a:p>
            <a:p>
              <a:pPr defTabSz="617189"/>
              <a:r>
                <a:rPr lang="es-CL" sz="500" kern="0" dirty="0">
                  <a:solidFill>
                    <a:prstClr val="white"/>
                  </a:solidFill>
                </a:rPr>
                <a:t>28 embarcaciones</a:t>
              </a:r>
              <a:endParaRPr sz="500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8866317-109C-46F5-8D4F-F9502333826A}"/>
              </a:ext>
            </a:extLst>
          </p:cNvPr>
          <p:cNvSpPr txBox="1"/>
          <p:nvPr/>
        </p:nvSpPr>
        <p:spPr>
          <a:xfrm>
            <a:off x="3779912" y="4592590"/>
            <a:ext cx="471723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1100" i="1" dirty="0"/>
              <a:t>“Alianza estratégica formada entre la Empresa y el Sindicato de Armadores de Lanchas Artesanales de Caldera.”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5890454F-BCE0-4AB7-BEBE-5F91BA2B36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476" y="2939638"/>
            <a:ext cx="3911322" cy="139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0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C1BE5-C4CC-48BF-8794-0F74ACCF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31BF1A5-3E29-4D33-9783-6F464E184A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7420145"/>
              </p:ext>
            </p:extLst>
          </p:nvPr>
        </p:nvGraphicFramePr>
        <p:xfrm>
          <a:off x="3359696" y="1203598"/>
          <a:ext cx="5472608" cy="3059482"/>
        </p:xfrm>
        <a:graphic>
          <a:graphicData uri="http://schemas.openxmlformats.org/drawingml/2006/table">
            <a:tbl>
              <a:tblPr/>
              <a:tblGrid>
                <a:gridCol w="1152128">
                  <a:extLst>
                    <a:ext uri="{9D8B030D-6E8A-4147-A177-3AD203B41FA5}">
                      <a16:colId xmlns:a16="http://schemas.microsoft.com/office/drawing/2014/main" val="2503165314"/>
                    </a:ext>
                  </a:extLst>
                </a:gridCol>
                <a:gridCol w="781278">
                  <a:extLst>
                    <a:ext uri="{9D8B030D-6E8A-4147-A177-3AD203B41FA5}">
                      <a16:colId xmlns:a16="http://schemas.microsoft.com/office/drawing/2014/main" val="3885913180"/>
                    </a:ext>
                  </a:extLst>
                </a:gridCol>
                <a:gridCol w="429646">
                  <a:extLst>
                    <a:ext uri="{9D8B030D-6E8A-4147-A177-3AD203B41FA5}">
                      <a16:colId xmlns:a16="http://schemas.microsoft.com/office/drawing/2014/main" val="1405001079"/>
                    </a:ext>
                  </a:extLst>
                </a:gridCol>
                <a:gridCol w="875404">
                  <a:extLst>
                    <a:ext uri="{9D8B030D-6E8A-4147-A177-3AD203B41FA5}">
                      <a16:colId xmlns:a16="http://schemas.microsoft.com/office/drawing/2014/main" val="2193131725"/>
                    </a:ext>
                  </a:extLst>
                </a:gridCol>
                <a:gridCol w="945218">
                  <a:extLst>
                    <a:ext uri="{9D8B030D-6E8A-4147-A177-3AD203B41FA5}">
                      <a16:colId xmlns:a16="http://schemas.microsoft.com/office/drawing/2014/main" val="3243504244"/>
                    </a:ext>
                  </a:extLst>
                </a:gridCol>
                <a:gridCol w="644467">
                  <a:extLst>
                    <a:ext uri="{9D8B030D-6E8A-4147-A177-3AD203B41FA5}">
                      <a16:colId xmlns:a16="http://schemas.microsoft.com/office/drawing/2014/main" val="3650912936"/>
                    </a:ext>
                  </a:extLst>
                </a:gridCol>
                <a:gridCol w="644467">
                  <a:extLst>
                    <a:ext uri="{9D8B030D-6E8A-4147-A177-3AD203B41FA5}">
                      <a16:colId xmlns:a16="http://schemas.microsoft.com/office/drawing/2014/main" val="2054311962"/>
                    </a:ext>
                  </a:extLst>
                </a:gridCol>
              </a:tblGrid>
              <a:tr h="1787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CUOTAS Jurel Artesanal año 2022 por </a:t>
                      </a:r>
                      <a:r>
                        <a:rPr lang="es-MX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</a:t>
                      </a:r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s-MX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tons</a:t>
                      </a:r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08970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4642"/>
                  </a:ext>
                </a:extLst>
              </a:tr>
              <a:tr h="258859"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ASIGNACION</a:t>
                      </a:r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CAPTURA ASIGNACION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Imprevisto y 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676695"/>
                  </a:ext>
                </a:extLst>
              </a:tr>
              <a:tr h="200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Cuota Artesanal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52.637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37.670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47336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XV-I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012060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II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760289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III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938839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IV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422213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V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86554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VI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27431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VII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062709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VIII-XVI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719121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IX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16837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XIV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164731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X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13107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s-MX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F.A</a:t>
                      </a:r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XV-II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533117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s-MX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F.A</a:t>
                      </a:r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III-X región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27812"/>
                  </a:ext>
                </a:extLst>
              </a:tr>
              <a:tr h="14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C. Imprevistos </a:t>
                      </a:r>
                      <a:r>
                        <a:rPr lang="es-CL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III_IV</a:t>
                      </a:r>
                      <a:endParaRPr lang="es-C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658655"/>
                  </a:ext>
                </a:extLst>
              </a:tr>
              <a:tr h="262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C.Consumo</a:t>
                      </a:r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humano VIII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538628"/>
                  </a:ext>
                </a:extLst>
              </a:tr>
            </a:tbl>
          </a:graphicData>
        </a:graphic>
      </p:graphicFrame>
      <p:sp>
        <p:nvSpPr>
          <p:cNvPr id="5" name="object 7">
            <a:extLst>
              <a:ext uri="{FF2B5EF4-FFF2-40B4-BE49-F238E27FC236}">
                <a16:creationId xmlns:a16="http://schemas.microsoft.com/office/drawing/2014/main" id="{6987424A-260E-483A-9B02-E0B6202EA0C7}"/>
              </a:ext>
            </a:extLst>
          </p:cNvPr>
          <p:cNvSpPr txBox="1"/>
          <p:nvPr/>
        </p:nvSpPr>
        <p:spPr>
          <a:xfrm>
            <a:off x="592176" y="411510"/>
            <a:ext cx="7364200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III-IV ZONA DEFICITARIA EN CUOTA: PESCA UN 44% Y TIENE UN 33%</a:t>
            </a:r>
            <a:endParaRPr sz="1600" kern="0" dirty="0">
              <a:solidFill>
                <a:prstClr val="white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93089A-395B-4B5A-8749-29B3008A943F}"/>
              </a:ext>
            </a:extLst>
          </p:cNvPr>
          <p:cNvSpPr/>
          <p:nvPr/>
        </p:nvSpPr>
        <p:spPr>
          <a:xfrm>
            <a:off x="611188" y="839209"/>
            <a:ext cx="2376636" cy="3659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La macrozona III-IV Región históricamente ha sido la de mayor captura de Jurel Artesanal, dado por la flota que ejerce la actividad y por la disponibilidad del recurso.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200" dirty="0">
                <a:solidFill>
                  <a:prstClr val="black"/>
                </a:solidFill>
              </a:rPr>
              <a:t>De la asignación Artesanal, el 29% no es capturado por la pesca artesanal, lo que debe ser reasignado a las zonas que capturan el recurso. </a:t>
            </a:r>
            <a:endParaRPr lang="es-CL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 </a:t>
            </a:r>
            <a:endParaRPr lang="es-CL" sz="144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4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C1BE5-C4CC-48BF-8794-0F74ACCF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6987424A-260E-483A-9B02-E0B6202EA0C7}"/>
              </a:ext>
            </a:extLst>
          </p:cNvPr>
          <p:cNvSpPr txBox="1"/>
          <p:nvPr/>
        </p:nvSpPr>
        <p:spPr>
          <a:xfrm>
            <a:off x="592176" y="411510"/>
            <a:ext cx="7364200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III – IV REGION CON ALTA DISPONIBILIDAD DE RECURSO Y SIN ACCESO</a:t>
            </a:r>
            <a:endParaRPr sz="1600" kern="0" dirty="0">
              <a:solidFill>
                <a:prstClr val="white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93089A-395B-4B5A-8749-29B3008A943F}"/>
              </a:ext>
            </a:extLst>
          </p:cNvPr>
          <p:cNvSpPr/>
          <p:nvPr/>
        </p:nvSpPr>
        <p:spPr>
          <a:xfrm>
            <a:off x="611188" y="839209"/>
            <a:ext cx="2376636" cy="3936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La macrozona III-IV ha demostrado ser una zona con disponibilidad de recurso, la que se vio en los traspasos de la ORP – China, las que han sido capturadas casi en su totalidad, pese a estar disponibles el segundo semestre.</a:t>
            </a:r>
          </a:p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 Los mecanismos que permitían mayor acceso a cuotas, no cumplieron su objetivo, dejando fuera a los actores de la zona. </a:t>
            </a:r>
          </a:p>
          <a:p>
            <a:pPr algn="just">
              <a:lnSpc>
                <a:spcPct val="150000"/>
              </a:lnSpc>
            </a:pPr>
            <a:endParaRPr lang="es-MX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 </a:t>
            </a:r>
            <a:endParaRPr lang="es-CL" sz="144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D625AEE-A87F-4143-8E29-FCB4DC9A6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459060"/>
              </p:ext>
            </p:extLst>
          </p:nvPr>
        </p:nvGraphicFramePr>
        <p:xfrm>
          <a:off x="3707904" y="1059582"/>
          <a:ext cx="4896544" cy="263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550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C1BE5-C4CC-48BF-8794-0F74ACCF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6987424A-260E-483A-9B02-E0B6202EA0C7}"/>
              </a:ext>
            </a:extLst>
          </p:cNvPr>
          <p:cNvSpPr txBox="1"/>
          <p:nvPr/>
        </p:nvSpPr>
        <p:spPr>
          <a:xfrm>
            <a:off x="592176" y="411510"/>
            <a:ext cx="7364200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III – IV REGION CON ALTA DISPONIBILIDAD DE RECURSO Y SIN ACCESO</a:t>
            </a:r>
            <a:endParaRPr sz="1600" kern="0" dirty="0">
              <a:solidFill>
                <a:prstClr val="white"/>
              </a:solidFill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8726DC95-E311-4AF0-B949-9F0B245EEFDD}"/>
              </a:ext>
            </a:extLst>
          </p:cNvPr>
          <p:cNvGrpSpPr/>
          <p:nvPr/>
        </p:nvGrpSpPr>
        <p:grpSpPr>
          <a:xfrm>
            <a:off x="1403648" y="907755"/>
            <a:ext cx="5945506" cy="3787702"/>
            <a:chOff x="1419394" y="666817"/>
            <a:chExt cx="5945506" cy="3787702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15441F19-0596-43ED-9454-76C38A2401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0497775">
              <a:off x="1974744" y="1050954"/>
              <a:ext cx="2139972" cy="1386817"/>
            </a:xfrm>
            <a:prstGeom prst="round2DiagRect">
              <a:avLst>
                <a:gd name="adj1" fmla="val 16667"/>
                <a:gd name="adj2" fmla="val 0"/>
              </a:avLst>
            </a:prstGeom>
            <a:ln w="381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A968BA66-F4E5-4E25-9A0F-09F265B4F4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28084" y="666817"/>
              <a:ext cx="1928688" cy="188485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01600" cap="sq">
              <a:solidFill>
                <a:srgbClr val="FDFDFD"/>
              </a:solidFill>
              <a:miter lim="800000"/>
            </a:ln>
            <a:effectLst>
              <a:outerShdw blurRad="57150" dist="37500" dir="7560000" sy="98000" kx="110000" ky="200000" algn="tl" rotWithShape="0">
                <a:srgbClr val="000000">
                  <a:alpha val="20000"/>
                </a:srgbClr>
              </a:outerShdw>
            </a:effectLst>
            <a:scene3d>
              <a:camera prst="perspectiveRelaxed">
                <a:rot lat="18960000" lon="0" rev="0"/>
              </a:camera>
              <a:lightRig rig="twoPt" dir="t">
                <a:rot lat="0" lon="0" rev="7200000"/>
              </a:lightRig>
            </a:scene3d>
            <a:sp3d prstMaterial="matte">
              <a:bevelT w="22860" h="12700"/>
              <a:contourClr>
                <a:srgbClr val="FFFFFF"/>
              </a:contourClr>
            </a:sp3d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7110301-EFE9-4A5B-8EC6-0FABBF1490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545886" y="897564"/>
              <a:ext cx="1782198" cy="1923327"/>
            </a:xfrm>
            <a:prstGeom prst="rect">
              <a:avLst/>
            </a:prstGeom>
            <a:ln w="38100" cap="rnd">
              <a:solidFill>
                <a:srgbClr val="FFFFFF"/>
              </a:solidFill>
            </a:ln>
            <a:effectLst>
              <a:outerShdw blurRad="76200" dist="95250" dir="10500000" sx="97000" sy="23000" kx="900000" algn="br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E4515DAF-0E91-4E6C-9ED7-275C3ACF1314}"/>
                </a:ext>
              </a:extLst>
            </p:cNvPr>
            <p:cNvGrpSpPr/>
            <p:nvPr/>
          </p:nvGrpSpPr>
          <p:grpSpPr>
            <a:xfrm>
              <a:off x="1419394" y="2320922"/>
              <a:ext cx="5945506" cy="2133597"/>
              <a:chOff x="1419394" y="2320922"/>
              <a:chExt cx="5945506" cy="2133597"/>
            </a:xfrm>
          </p:grpSpPr>
          <p:pic>
            <p:nvPicPr>
              <p:cNvPr id="13" name="Imagen 12">
                <a:extLst>
                  <a:ext uri="{FF2B5EF4-FFF2-40B4-BE49-F238E27FC236}">
                    <a16:creationId xmlns:a16="http://schemas.microsoft.com/office/drawing/2014/main" id="{FEFE6A36-17B2-4937-AB8D-309217D506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869671">
                <a:off x="1419394" y="2387043"/>
                <a:ext cx="1998852" cy="155339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81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72A9916B-3335-4D10-A6FA-8A8EA07E47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602958">
                <a:off x="2823762" y="2893427"/>
                <a:ext cx="2366101" cy="1561092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381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</p:spPr>
          </p:pic>
          <p:pic>
            <p:nvPicPr>
              <p:cNvPr id="15" name="Imagen 14">
                <a:extLst>
                  <a:ext uri="{FF2B5EF4-FFF2-40B4-BE49-F238E27FC236}">
                    <a16:creationId xmlns:a16="http://schemas.microsoft.com/office/drawing/2014/main" id="{66D9E688-140E-47B8-8A89-C48F6F2984D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933751" y="2320922"/>
                <a:ext cx="2160240" cy="206253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8100" cap="rnd">
                <a:solidFill>
                  <a:srgbClr val="FFFFFF"/>
                </a:solidFill>
              </a:ln>
              <a:effectLst>
                <a:outerShdw blurRad="36195" dist="12700" dir="11400000" algn="tl" rotWithShape="0">
                  <a:srgbClr val="000000">
                    <a:alpha val="33000"/>
                  </a:srgbClr>
                </a:outerShdw>
              </a:effectLst>
              <a:scene3d>
                <a:camera prst="perspectiveContrastingLeftFacing">
                  <a:rot lat="540000" lon="2100000" rev="0"/>
                </a:camera>
                <a:lightRig rig="soft" dir="t"/>
              </a:scene3d>
              <a:sp3d contourW="12700" prstMaterial="matte">
                <a:bevelT w="63500" h="50800"/>
                <a:contourClr>
                  <a:srgbClr val="C0C0C0"/>
                </a:contourClr>
              </a:sp3d>
            </p:spPr>
          </p:pic>
          <p:pic>
            <p:nvPicPr>
              <p:cNvPr id="16" name="Imagen 15">
                <a:extLst>
                  <a:ext uri="{FF2B5EF4-FFF2-40B4-BE49-F238E27FC236}">
                    <a16:creationId xmlns:a16="http://schemas.microsoft.com/office/drawing/2014/main" id="{BFC3EFE3-B1DD-4E46-8A5D-3A0A9B7F75D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610594" y="3567375"/>
                <a:ext cx="2754306" cy="33512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</p:grpSp>
    </p:spTree>
    <p:extLst>
      <p:ext uri="{BB962C8B-B14F-4D97-AF65-F5344CB8AC3E}">
        <p14:creationId xmlns:p14="http://schemas.microsoft.com/office/powerpoint/2010/main" val="270913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C1BE5-C4CC-48BF-8794-0F74ACCF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6987424A-260E-483A-9B02-E0B6202EA0C7}"/>
              </a:ext>
            </a:extLst>
          </p:cNvPr>
          <p:cNvSpPr txBox="1"/>
          <p:nvPr/>
        </p:nvSpPr>
        <p:spPr>
          <a:xfrm>
            <a:off x="592176" y="411510"/>
            <a:ext cx="8156288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CL" sz="1600" kern="0" dirty="0">
                <a:solidFill>
                  <a:prstClr val="white"/>
                </a:solidFill>
              </a:rPr>
              <a:t>DS 408 Limita la operación Cerquera Artesanal: En la región no cumple su objetivo</a:t>
            </a:r>
            <a:endParaRPr sz="1600" kern="0" dirty="0">
              <a:solidFill>
                <a:prstClr val="white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93089A-395B-4B5A-8749-29B3008A943F}"/>
              </a:ext>
            </a:extLst>
          </p:cNvPr>
          <p:cNvSpPr/>
          <p:nvPr/>
        </p:nvSpPr>
        <p:spPr>
          <a:xfrm>
            <a:off x="611188" y="839209"/>
            <a:ext cx="4176836" cy="2322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es-CL" sz="1200" dirty="0">
                <a:solidFill>
                  <a:prstClr val="black"/>
                </a:solidFill>
              </a:rPr>
              <a:t>El objetivo del DS 408, no se cumple hoy en la realidad de la zona de Chañaral, dejando una zona de alta abundancia de pesca – Anchoveta fuera de la opción de trabajo. </a:t>
            </a: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es-MX" sz="1200" dirty="0">
                <a:solidFill>
                  <a:prstClr val="black"/>
                </a:solidFill>
              </a:rPr>
              <a:t>L</a:t>
            </a:r>
            <a:r>
              <a:rPr lang="es-CL" sz="1200" dirty="0">
                <a:solidFill>
                  <a:prstClr val="black"/>
                </a:solidFill>
              </a:rPr>
              <a:t>a zona de Chañaral, fuera de la milla permite una operación continua de las embarcaciones artesanales, sin afectar a la actividad dentro de la milla.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es-CL" sz="1440" dirty="0">
              <a:solidFill>
                <a:prstClr val="black"/>
              </a:solidFill>
            </a:endParaRPr>
          </a:p>
        </p:txBody>
      </p:sp>
      <p:pic>
        <p:nvPicPr>
          <p:cNvPr id="7" name="Marcador de contenido 4">
            <a:extLst>
              <a:ext uri="{FF2B5EF4-FFF2-40B4-BE49-F238E27FC236}">
                <a16:creationId xmlns:a16="http://schemas.microsoft.com/office/drawing/2014/main" id="{248A2F41-AFB7-4C0E-A730-66256AC1C36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80112" y="871537"/>
            <a:ext cx="2750566" cy="3400425"/>
          </a:xfrm>
        </p:spPr>
      </p:pic>
    </p:spTree>
    <p:extLst>
      <p:ext uri="{BB962C8B-B14F-4D97-AF65-F5344CB8AC3E}">
        <p14:creationId xmlns:p14="http://schemas.microsoft.com/office/powerpoint/2010/main" val="223463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C1BE5-C4CC-48BF-8794-0F74ACCF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6987424A-260E-483A-9B02-E0B6202EA0C7}"/>
              </a:ext>
            </a:extLst>
          </p:cNvPr>
          <p:cNvSpPr txBox="1"/>
          <p:nvPr/>
        </p:nvSpPr>
        <p:spPr>
          <a:xfrm>
            <a:off x="592176" y="411510"/>
            <a:ext cx="8156288" cy="318983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</p:spPr>
        <p:txBody>
          <a:bodyPr wrap="square" lIns="0" tIns="0" rIns="0" bIns="0" rtlCol="0"/>
          <a:lstStyle>
            <a:defPPr>
              <a:defRPr lang="es-CL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 defTabSz="617189"/>
            <a:r>
              <a:rPr lang="es-MX" sz="1600" kern="0" dirty="0">
                <a:solidFill>
                  <a:prstClr val="white"/>
                </a:solidFill>
              </a:rPr>
              <a:t>P</a:t>
            </a:r>
            <a:r>
              <a:rPr lang="es-CL" sz="1600" kern="0" dirty="0">
                <a:solidFill>
                  <a:prstClr val="white"/>
                </a:solidFill>
              </a:rPr>
              <a:t>ROPUESTAS </a:t>
            </a:r>
            <a:endParaRPr sz="1600" kern="0" dirty="0">
              <a:solidFill>
                <a:prstClr val="white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93089A-395B-4B5A-8749-29B3008A943F}"/>
              </a:ext>
            </a:extLst>
          </p:cNvPr>
          <p:cNvSpPr/>
          <p:nvPr/>
        </p:nvSpPr>
        <p:spPr>
          <a:xfrm>
            <a:off x="611188" y="839209"/>
            <a:ext cx="8532812" cy="370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1- Que la normativa permita redistribuir las asignaciones de cuotas artesanales en las regiones donde se desarrolle la actividad, de manera que las cuotas se capturen y sean un beneficio a la cadena de valor de la pesca artesanal.</a:t>
            </a:r>
          </a:p>
          <a:p>
            <a:pPr algn="just">
              <a:lnSpc>
                <a:spcPct val="150000"/>
              </a:lnSpc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200" dirty="0">
                <a:solidFill>
                  <a:prstClr val="black"/>
                </a:solidFill>
              </a:rPr>
              <a:t>2</a:t>
            </a:r>
            <a:r>
              <a:rPr lang="es-CL" sz="1200" dirty="0">
                <a:solidFill>
                  <a:prstClr val="black"/>
                </a:solidFill>
              </a:rPr>
              <a:t>-  Que la normativa permita la unificación de las macrozonas contiguas  para las pesquerías que quedan con recurso sin capturar (</a:t>
            </a:r>
            <a:r>
              <a:rPr lang="es-CL" sz="1200">
                <a:solidFill>
                  <a:prstClr val="black"/>
                </a:solidFill>
              </a:rPr>
              <a:t>Anchoveta XV-I-II</a:t>
            </a:r>
            <a:r>
              <a:rPr lang="es-CL" sz="1200" dirty="0">
                <a:solidFill>
                  <a:prstClr val="black"/>
                </a:solidFill>
              </a:rPr>
              <a:t>) y puedan cumplir su objetivo de generar recursos a la actividad pesquera.</a:t>
            </a:r>
          </a:p>
          <a:p>
            <a:pPr algn="just">
              <a:lnSpc>
                <a:spcPct val="150000"/>
              </a:lnSpc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L" sz="1200" dirty="0">
                <a:solidFill>
                  <a:prstClr val="black"/>
                </a:solidFill>
              </a:rPr>
              <a:t>3- Que la normativa permita la evaluación permanente de decretos, como el 408, según la realidad año a año y con los actores que efectivamente participan sobre los recurso en estudio.</a:t>
            </a:r>
          </a:p>
          <a:p>
            <a:pPr algn="just">
              <a:lnSpc>
                <a:spcPct val="150000"/>
              </a:lnSpc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200" dirty="0">
                <a:solidFill>
                  <a:prstClr val="black"/>
                </a:solidFill>
              </a:rPr>
              <a:t>4</a:t>
            </a:r>
            <a:r>
              <a:rPr lang="es-CL" sz="1200" dirty="0">
                <a:solidFill>
                  <a:prstClr val="black"/>
                </a:solidFill>
              </a:rPr>
              <a:t>- Que se genere una mejora en la calidad de la información para determinar la biomasa en la macrozona III-IV, dado que hoy con 1 día de investigación, se toma la decisión para 365 días de trabajo, y sin embarcaciones que conozcan la zona en el sesgo de orilla. </a:t>
            </a:r>
          </a:p>
          <a:p>
            <a:pPr algn="just">
              <a:lnSpc>
                <a:spcPct val="150000"/>
              </a:lnSpc>
            </a:pPr>
            <a:endParaRPr lang="es-CL" sz="144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257"/>
      </p:ext>
    </p:extLst>
  </p:cSld>
  <p:clrMapOvr>
    <a:masterClrMapping/>
  </p:clrMapOvr>
</p:sld>
</file>

<file path=ppt/theme/theme1.xml><?xml version="1.0" encoding="utf-8"?>
<a:theme xmlns:a="http://schemas.openxmlformats.org/drawingml/2006/main" name="6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"/>
        <a:cs typeface="WenQuanYi Micro Hei"/>
      </a:majorFont>
      <a:minorFont>
        <a:latin typeface="Calibri"/>
        <a:ea typeface="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"/>
        <a:cs typeface="WenQuanYi Micro Hei"/>
      </a:majorFont>
      <a:minorFont>
        <a:latin typeface="Calibri"/>
        <a:ea typeface="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106547</TotalTime>
  <Words>726</Words>
  <Application>Microsoft Office PowerPoint</Application>
  <PresentationFormat>Presentación en pantalla (16:9)</PresentationFormat>
  <Paragraphs>153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6_Tema de Office</vt:lpstr>
      <vt:lpstr>7_Tema de Office</vt:lpstr>
      <vt:lpstr>ENCUENTROS CON LA PESCA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Cristobal Pavez</dc:creator>
  <cp:lastModifiedBy>Fernando Uribe</cp:lastModifiedBy>
  <cp:revision>4448</cp:revision>
  <cp:lastPrinted>2016-03-11T12:08:04Z</cp:lastPrinted>
  <dcterms:created xsi:type="dcterms:W3CDTF">2001-10-28T11:48:55Z</dcterms:created>
  <dcterms:modified xsi:type="dcterms:W3CDTF">2022-12-29T11:14:58Z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Pesquera Itata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29</vt:r8>
  </property>
  <property fmtid="{D5CDD505-2E9C-101B-9397-08002B2CF9AE}" pid="9" name="PresentationFormat">
    <vt:lpwstr>Personalizado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41</vt:r8>
  </property>
</Properties>
</file>