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sldIdLst>
    <p:sldId id="256" r:id="rId2"/>
    <p:sldId id="257" r:id="rId3"/>
    <p:sldId id="258" r:id="rId4"/>
    <p:sldId id="268" r:id="rId5"/>
    <p:sldId id="269" r:id="rId6"/>
    <p:sldId id="270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1" r:id="rId1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20B-EF58-45C4-B567-DB9519834FEB}" type="datetimeFigureOut">
              <a:rPr lang="es-CL" smtClean="0"/>
              <a:t>05-12-2022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0C95-D139-494B-BC97-A2812A96563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966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20B-EF58-45C4-B567-DB9519834FEB}" type="datetimeFigureOut">
              <a:rPr lang="es-CL" smtClean="0"/>
              <a:t>05-12-2022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0C95-D139-494B-BC97-A2812A96563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75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20B-EF58-45C4-B567-DB9519834FEB}" type="datetimeFigureOut">
              <a:rPr lang="es-CL" smtClean="0"/>
              <a:t>05-12-2022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0C95-D139-494B-BC97-A2812A96563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1792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20B-EF58-45C4-B567-DB9519834FEB}" type="datetimeFigureOut">
              <a:rPr lang="es-CL" smtClean="0"/>
              <a:t>05-12-2022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0C95-D139-494B-BC97-A2812A96563B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7830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20B-EF58-45C4-B567-DB9519834FEB}" type="datetimeFigureOut">
              <a:rPr lang="es-CL" smtClean="0"/>
              <a:t>05-12-2022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0C95-D139-494B-BC97-A2812A96563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3926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20B-EF58-45C4-B567-DB9519834FEB}" type="datetimeFigureOut">
              <a:rPr lang="es-CL" smtClean="0"/>
              <a:t>05-12-2022</a:t>
            </a:fld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0C95-D139-494B-BC97-A2812A96563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3381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20B-EF58-45C4-B567-DB9519834FEB}" type="datetimeFigureOut">
              <a:rPr lang="es-CL" smtClean="0"/>
              <a:t>05-12-2022</a:t>
            </a:fld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0C95-D139-494B-BC97-A2812A96563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648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20B-EF58-45C4-B567-DB9519834FEB}" type="datetimeFigureOut">
              <a:rPr lang="es-CL" smtClean="0"/>
              <a:t>05-12-2022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0C95-D139-494B-BC97-A2812A96563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2033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20B-EF58-45C4-B567-DB9519834FEB}" type="datetimeFigureOut">
              <a:rPr lang="es-CL" smtClean="0"/>
              <a:t>05-12-2022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0C95-D139-494B-BC97-A2812A96563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0829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20B-EF58-45C4-B567-DB9519834FEB}" type="datetimeFigureOut">
              <a:rPr lang="es-CL" smtClean="0"/>
              <a:t>05-12-2022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0C95-D139-494B-BC97-A2812A96563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9512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20B-EF58-45C4-B567-DB9519834FEB}" type="datetimeFigureOut">
              <a:rPr lang="es-CL" smtClean="0"/>
              <a:t>05-12-2022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0C95-D139-494B-BC97-A2812A96563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2702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20B-EF58-45C4-B567-DB9519834FEB}" type="datetimeFigureOut">
              <a:rPr lang="es-CL" smtClean="0"/>
              <a:t>05-12-2022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0C95-D139-494B-BC97-A2812A96563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0692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20B-EF58-45C4-B567-DB9519834FEB}" type="datetimeFigureOut">
              <a:rPr lang="es-CL" smtClean="0"/>
              <a:t>05-12-2022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0C95-D139-494B-BC97-A2812A96563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9342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20B-EF58-45C4-B567-DB9519834FEB}" type="datetimeFigureOut">
              <a:rPr lang="es-CL" smtClean="0"/>
              <a:t>05-12-2022</a:t>
            </a:fld>
            <a:endParaRPr lang="es-C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0C95-D139-494B-BC97-A2812A96563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8603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20B-EF58-45C4-B567-DB9519834FEB}" type="datetimeFigureOut">
              <a:rPr lang="es-CL" smtClean="0"/>
              <a:t>05-12-2022</a:t>
            </a:fld>
            <a:endParaRPr lang="es-C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0C95-D139-494B-BC97-A2812A96563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593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20B-EF58-45C4-B567-DB9519834FEB}" type="datetimeFigureOut">
              <a:rPr lang="es-CL" smtClean="0"/>
              <a:t>05-12-2022</a:t>
            </a:fld>
            <a:endParaRPr lang="es-C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0C95-D139-494B-BC97-A2812A96563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2097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920B-EF58-45C4-B567-DB9519834FEB}" type="datetimeFigureOut">
              <a:rPr lang="es-CL" smtClean="0"/>
              <a:t>05-12-2022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A0C95-D139-494B-BC97-A2812A96563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45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0D1920B-EF58-45C4-B567-DB9519834FEB}" type="datetimeFigureOut">
              <a:rPr lang="es-CL" smtClean="0"/>
              <a:t>05-12-2022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A0C95-D139-494B-BC97-A2812A96563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86200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  <p:sldLayoutId id="21474837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s-CL" b="1" dirty="0"/>
            </a:br>
            <a:br>
              <a:rPr lang="es-CL" b="1" dirty="0"/>
            </a:br>
            <a:br>
              <a:rPr lang="es-CL" b="1" dirty="0"/>
            </a:br>
            <a:r>
              <a:rPr lang="es-CL" sz="5300" b="1" dirty="0"/>
              <a:t>SIET OFICIALES DE NAVES ESPECIALES Y REGIONALES</a:t>
            </a:r>
            <a:br>
              <a:rPr lang="es-CL" sz="5300" b="1" dirty="0"/>
            </a:br>
            <a:r>
              <a:rPr lang="es-CL" sz="5300" b="1" dirty="0"/>
              <a:t>SINDICATO TRIPULANTES CERCO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62673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/>
              <a:t>PESCA COMERCIAL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s-CL" dirty="0"/>
          </a:p>
          <a:p>
            <a:endParaRPr lang="es-CL" dirty="0"/>
          </a:p>
          <a:p>
            <a:pPr algn="ctr"/>
            <a:r>
              <a:rPr lang="es-CL" sz="3200" b="1" dirty="0"/>
              <a:t>ES </a:t>
            </a:r>
            <a:r>
              <a:rPr lang="es-CL" sz="3000" b="1" dirty="0"/>
              <a:t>LA ACTIVIDAD HUMANA MAS EXTENDIDA EN EL MAR. </a:t>
            </a:r>
          </a:p>
          <a:p>
            <a:pPr marL="0" indent="0" algn="ctr">
              <a:buNone/>
            </a:pPr>
            <a:r>
              <a:rPr lang="es-CL" sz="3000" b="1" dirty="0"/>
              <a:t>SE DEFINE COMO LA PRACTICA CON FINES DE LUCRO DE CAPTURAR PECES U OTRA VIDA EN EL MAR </a:t>
            </a:r>
            <a:r>
              <a:rPr lang="es-CL" sz="3000" b="1" dirty="0">
                <a:solidFill>
                  <a:srgbClr val="FF0000"/>
                </a:solidFill>
              </a:rPr>
              <a:t>UTILIZANDO BARCOS DE PESCA COMERCIAL</a:t>
            </a:r>
            <a:r>
              <a:rPr lang="es-CL" sz="3000" b="1" dirty="0"/>
              <a:t>, Y SU IMPACTO VA MUCHO MAS ALLA DE LA SALUD DEL OCEANO Y LA GESTION DE LAS POBLACIONES DE PECES. (</a:t>
            </a:r>
            <a:r>
              <a:rPr lang="es-CL" sz="3000" b="1" dirty="0" err="1"/>
              <a:t>bcn</a:t>
            </a:r>
            <a:r>
              <a:rPr lang="es-CL" sz="3000" b="1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589751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/>
              <a:t>¿QUIEN PESCA?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PESCADOR:</a:t>
            </a:r>
          </a:p>
          <a:p>
            <a:pPr marL="0" indent="0" algn="ctr">
              <a:buNone/>
            </a:pPr>
            <a:r>
              <a:rPr lang="es-CL" sz="2400" b="1" i="1" dirty="0"/>
              <a:t>“EL TERMINO PESCADOR DESIGNA A TODA PERSONA EMPLEADA O CONTRATADA, CUALQUIERA SEA SU CARGO, O QUE EJERZA UNA ACTIVIDAD PROFESIONAL A BORDO DE UN BUQUE PESQUERO, INCLUIDAS LAS PERSONAS QUE TRABAJEN A BORDO Y CUYA REMUNERACION SE BASE EN EL REPARTO DE LAS CAPTURAS”(OIT 188)</a:t>
            </a:r>
          </a:p>
          <a:p>
            <a:pPr marL="0" indent="0" algn="ctr">
              <a:buNone/>
            </a:pPr>
            <a:r>
              <a:rPr lang="es-CL" sz="2800" b="1" i="1" u="sng" dirty="0"/>
              <a:t>ES DECIR QUIENES FORMAN PARTE DE LA DOTACION DE UNA NAVE DE PESCA SON PESCADORES.</a:t>
            </a:r>
          </a:p>
        </p:txBody>
      </p:sp>
    </p:spTree>
    <p:extLst>
      <p:ext uri="{BB962C8B-B14F-4D97-AF65-F5344CB8AC3E}">
        <p14:creationId xmlns:p14="http://schemas.microsoft.com/office/powerpoint/2010/main" val="1157576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/>
              <a:t>MARCO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EL MARCO INSTITUCIONAL DEBE HACERSE CARGO DE:</a:t>
            </a:r>
          </a:p>
          <a:p>
            <a:pPr marL="0" indent="0">
              <a:buNone/>
            </a:pPr>
            <a:r>
              <a:rPr lang="es-CL" dirty="0"/>
              <a:t>.- DESARROLLO DE LA POLITICA PESQUERA </a:t>
            </a:r>
          </a:p>
          <a:p>
            <a:pPr marL="0" indent="0">
              <a:buNone/>
            </a:pPr>
            <a:r>
              <a:rPr lang="es-CL" dirty="0"/>
              <a:t>.- PLAN NACIONAL DE DESARROLLO PESQUERO</a:t>
            </a:r>
          </a:p>
          <a:p>
            <a:pPr marL="0" indent="0">
              <a:buNone/>
            </a:pPr>
            <a:r>
              <a:rPr lang="es-CL" dirty="0"/>
              <a:t>.- PLAN NACIONAL DE INVESTIGACION PESQUERA</a:t>
            </a:r>
          </a:p>
          <a:p>
            <a:pPr marL="0" indent="0">
              <a:buNone/>
            </a:pPr>
            <a:r>
              <a:rPr lang="es-CL" dirty="0"/>
              <a:t>.- FOMENTO A LA PESCA ARTESANAL</a:t>
            </a:r>
          </a:p>
          <a:p>
            <a:pPr marL="0" indent="0">
              <a:buNone/>
            </a:pPr>
            <a:r>
              <a:rPr lang="es-CL" dirty="0"/>
              <a:t>.- MODIFICACIONES A LA LEY DE PESCA</a:t>
            </a:r>
          </a:p>
          <a:p>
            <a:pPr marL="0" indent="0">
              <a:buNone/>
            </a:pPr>
            <a:r>
              <a:rPr lang="es-CL" dirty="0"/>
              <a:t>.- DESARROLLO DE LAS ORGANIZACIONES SINDICALES DE LOS TRABAJADORES DEL SECTOR PESQUERO.</a:t>
            </a:r>
          </a:p>
          <a:p>
            <a:pPr marL="0" indent="0">
              <a:buNone/>
            </a:pPr>
            <a:r>
              <a:rPr lang="es-CL" dirty="0"/>
              <a:t>.- LUCHA CONTRA LA PESCA ILEGAL</a:t>
            </a:r>
          </a:p>
        </p:txBody>
      </p:sp>
    </p:spTree>
    <p:extLst>
      <p:ext uri="{BB962C8B-B14F-4D97-AF65-F5344CB8AC3E}">
        <p14:creationId xmlns:p14="http://schemas.microsoft.com/office/powerpoint/2010/main" val="116541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/>
              <a:t>QUIENES PARTICIPAN EN EL MARCO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AUTORIDADES POLITICAS</a:t>
            </a:r>
          </a:p>
          <a:p>
            <a:r>
              <a:rPr lang="es-CL" dirty="0"/>
              <a:t>AUTORIDADES CIENTIFICAS</a:t>
            </a:r>
          </a:p>
          <a:p>
            <a:r>
              <a:rPr lang="es-CL" dirty="0"/>
              <a:t>ACADEMIA</a:t>
            </a:r>
          </a:p>
          <a:p>
            <a:r>
              <a:rPr lang="es-CL" dirty="0"/>
              <a:t>PESCADORES</a:t>
            </a:r>
          </a:p>
          <a:p>
            <a:r>
              <a:rPr lang="es-CL" dirty="0"/>
              <a:t>ARMADORES</a:t>
            </a:r>
          </a:p>
          <a:p>
            <a:r>
              <a:rPr lang="es-CL" dirty="0"/>
              <a:t>TRABAJADORES</a:t>
            </a:r>
          </a:p>
        </p:txBody>
      </p:sp>
    </p:spTree>
    <p:extLst>
      <p:ext uri="{BB962C8B-B14F-4D97-AF65-F5344CB8AC3E}">
        <p14:creationId xmlns:p14="http://schemas.microsoft.com/office/powerpoint/2010/main" val="2372419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/>
              <a:t>POLITICA DE ASIGNACION DE RECURSOS PESQUEROS COMERCIALES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CL" dirty="0"/>
          </a:p>
          <a:p>
            <a:r>
              <a:rPr lang="es-CL" dirty="0"/>
              <a:t>NO DEBE DISCRIMINAR</a:t>
            </a:r>
          </a:p>
          <a:p>
            <a:pPr algn="just"/>
            <a:r>
              <a:rPr lang="es-CL" dirty="0"/>
              <a:t>DEBE ESTAR SUPEDITADA A RESPONSABILIDADES  DE SUSTENTABILIDAD,</a:t>
            </a:r>
          </a:p>
          <a:p>
            <a:pPr algn="just"/>
            <a:r>
              <a:rPr lang="es-CL" dirty="0"/>
              <a:t> DE EXPRESION SOCIAL Y </a:t>
            </a:r>
          </a:p>
          <a:p>
            <a:pPr algn="just"/>
            <a:r>
              <a:rPr lang="es-CL" dirty="0"/>
              <a:t>DE TRIBUTO, </a:t>
            </a:r>
          </a:p>
          <a:p>
            <a:pPr marL="0" indent="0" algn="ctr">
              <a:buNone/>
            </a:pPr>
            <a:r>
              <a:rPr lang="es-CL" dirty="0"/>
              <a:t> </a:t>
            </a:r>
            <a:r>
              <a:rPr lang="es-CL" b="1" i="1" dirty="0"/>
              <a:t>ES DECIR POR CADA TONELADA DE RECURSO QUE  SEA OTORGADA EN USUFRUCTO CON FINES COMERCIALES IMPUTA RESPONSABILIDADES A LOS OPERADORES  Y ESTAS DEBEN SER IGUALES,EN LAS DIMENSIONES  SOCIALES, TRIBUTARIAS Y BIOLOGICAS.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37986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/>
              <a:t>¿QUE ESPERAMOS?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/>
              <a:t>RECONOCIMIENTO DE LO QUE SOMOS “PESCADORES”</a:t>
            </a:r>
          </a:p>
          <a:p>
            <a:r>
              <a:rPr lang="es-CL" dirty="0"/>
              <a:t>CERTEZA JURIDICA</a:t>
            </a:r>
          </a:p>
          <a:p>
            <a:r>
              <a:rPr lang="es-CL" dirty="0"/>
              <a:t>PARTICIPACION ACTIVA EN EL MARCO NORMATIVO (Consejo Nacional de Pesca, Consejos Zonales de Pesca, Comités de Manejo)</a:t>
            </a:r>
          </a:p>
          <a:p>
            <a:r>
              <a:rPr lang="es-CL" dirty="0"/>
              <a:t>FINANCIAMIENTO PARA PROYECTOS DE CAPACITACION E INFRAESTRUCTURA DE LAS ORGANIZACIONES SINDICALES</a:t>
            </a:r>
          </a:p>
          <a:p>
            <a:r>
              <a:rPr lang="es-CL" dirty="0"/>
              <a:t>UNA SOLA FORMA DE ASIGNACION DE LOS RECURSOS PESQUEROS COMERCIALES, CON IGUALDAD DE RESPONSABILIDADES EN LAS DIMENSIONES SOCIALES ECONOMICAS Y DE SUSTENTABILIDAD.</a:t>
            </a:r>
          </a:p>
          <a:p>
            <a:r>
              <a:rPr lang="es-CL" dirty="0"/>
              <a:t>FORTALECIMIENTO DE LA INVESTIGACION CIENTIFICA</a:t>
            </a:r>
          </a:p>
          <a:p>
            <a:r>
              <a:rPr lang="es-CL" dirty="0"/>
              <a:t>SANCIONES PENALES A LA PESCA ILEGAL</a:t>
            </a:r>
          </a:p>
        </p:txBody>
      </p:sp>
    </p:spTree>
    <p:extLst>
      <p:ext uri="{BB962C8B-B14F-4D97-AF65-F5344CB8AC3E}">
        <p14:creationId xmlns:p14="http://schemas.microsoft.com/office/powerpoint/2010/main" val="469600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CL" sz="4000" b="1" dirty="0"/>
          </a:p>
          <a:p>
            <a:pPr marL="0" indent="0" algn="ctr">
              <a:buNone/>
            </a:pPr>
            <a:endParaRPr lang="es-CL" sz="4000" b="1" dirty="0"/>
          </a:p>
          <a:p>
            <a:pPr marL="0" indent="0" algn="ctr">
              <a:buNone/>
            </a:pPr>
            <a:r>
              <a:rPr lang="es-CL" sz="6600" b="1" dirty="0"/>
              <a:t>GRACIAS.</a:t>
            </a:r>
          </a:p>
        </p:txBody>
      </p:sp>
    </p:spTree>
    <p:extLst>
      <p:ext uri="{BB962C8B-B14F-4D97-AF65-F5344CB8AC3E}">
        <p14:creationId xmlns:p14="http://schemas.microsoft.com/office/powerpoint/2010/main" val="3503891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/>
              <a:t>POLITICA PESQUERA ¿QUE ES?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dirty="0"/>
              <a:t>La política pesquera común (PPC) fue instaurada por el Tratado de Roma.</a:t>
            </a:r>
          </a:p>
          <a:p>
            <a:pPr algn="just"/>
            <a:r>
              <a:rPr lang="es-CL" dirty="0"/>
              <a:t> Al principio estaba vinculada a la política agrícola común. </a:t>
            </a:r>
          </a:p>
          <a:p>
            <a:pPr algn="just"/>
            <a:r>
              <a:rPr lang="es-CL" dirty="0"/>
              <a:t> objetivo principal garantizar la sostenibilidad de la pesca y la estabilidad de los ingresos y los puestos de trabajo de los pescadores.</a:t>
            </a:r>
          </a:p>
          <a:p>
            <a:pPr marL="0" indent="0" algn="ctr">
              <a:buNone/>
            </a:pPr>
            <a:r>
              <a:rPr lang="es-CL" sz="2800" b="1" i="1" dirty="0"/>
              <a:t>ES DECIR , GARANTIZAR LA EXPRESION SOCIAL EN LA ACTIVIDAD PESQUERA.</a:t>
            </a:r>
          </a:p>
        </p:txBody>
      </p:sp>
    </p:spTree>
    <p:extLst>
      <p:ext uri="{BB962C8B-B14F-4D97-AF65-F5344CB8AC3E}">
        <p14:creationId xmlns:p14="http://schemas.microsoft.com/office/powerpoint/2010/main" val="49424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/>
              <a:t>OBJETIVOS DE LA POLITICA PESQUERA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L" sz="2400" b="1" u="sng" dirty="0"/>
              <a:t>ENFOQUE ECOSISTEMICO DE LA GESTION PESQUERA</a:t>
            </a:r>
          </a:p>
          <a:p>
            <a:endParaRPr lang="es-CL" b="1" u="sng" dirty="0"/>
          </a:p>
          <a:p>
            <a:r>
              <a:rPr lang="es-CL" dirty="0"/>
              <a:t>SUSTENTABILIDAD Y EQUILIBRIO MEDIOAMBIENTAL</a:t>
            </a:r>
          </a:p>
          <a:p>
            <a:pPr marL="0" indent="0">
              <a:buNone/>
            </a:pPr>
            <a:r>
              <a:rPr lang="es-CL" dirty="0"/>
              <a:t>.- CONVEMAR (Garantiza el no sobreexplotar los recursos)</a:t>
            </a:r>
          </a:p>
          <a:p>
            <a:pPr marL="0" indent="0">
              <a:buNone/>
            </a:pPr>
            <a:r>
              <a:rPr lang="es-CL" dirty="0"/>
              <a:t>.-CCPR (Código de Conducta pesca Responsable), adopción de un Marco Normativo Jurídico e Institucional en sintonía y compromiso con la conservación y uso sostenible de los recursos.</a:t>
            </a:r>
          </a:p>
          <a:p>
            <a:r>
              <a:rPr lang="es-CL" dirty="0"/>
              <a:t>EXPRESION SOCIAL.</a:t>
            </a:r>
          </a:p>
          <a:p>
            <a:r>
              <a:rPr lang="es-CL" dirty="0"/>
              <a:t>EXPRESION ECONOMICA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53426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Conceptos de organismos internacionales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/>
              <a:t>CCPR: Código de Conducta de Pesca Responsable. Define una política de Ordenación y adopción de un Marco Normativo, jurídico e institucional adecuado con medidas para la conservación y uso sostenible a largo plazo de los recursos pesqueros.</a:t>
            </a:r>
          </a:p>
          <a:p>
            <a:pPr algn="just"/>
            <a:r>
              <a:rPr lang="es-CL" dirty="0"/>
              <a:t>USO SOSTENIBLE: Uso de los </a:t>
            </a:r>
            <a:r>
              <a:rPr lang="es-CL" dirty="0" err="1"/>
              <a:t>compónentes</a:t>
            </a:r>
            <a:r>
              <a:rPr lang="es-CL" dirty="0"/>
              <a:t> de la diversidad biológica de una manera y a una tasa que no lleve a la reducción a largo plazo  de la diversidad biológica, manteniendo así su potencial de satisfacer las necesidades y aspiraciones de generaciones presentes y futuras</a:t>
            </a:r>
          </a:p>
        </p:txBody>
      </p:sp>
    </p:spTree>
    <p:extLst>
      <p:ext uri="{BB962C8B-B14F-4D97-AF65-F5344CB8AC3E}">
        <p14:creationId xmlns:p14="http://schemas.microsoft.com/office/powerpoint/2010/main" val="1273807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/>
              <a:t>Enfoque Eco sistémico de la Pesca (EEP):.. Aquel que intenta balancear los diversos objetivos sociales, tomando en consideración el conocimiento y las incertidumbres de los componentes bióticos, abióticos y humanos del ecosistema y sus interacciones aplicando un enfoque integrado a las pesquerías dentro de los limites ecológicamente significativos</a:t>
            </a:r>
          </a:p>
          <a:p>
            <a:pPr algn="just"/>
            <a:r>
              <a:rPr lang="es-CL" dirty="0"/>
              <a:t>Gobernanza Responsable de la tenencia: Implica el respeto a los principios de dignidad humana, no discriminación, equidad y justicia, igualdad de genero, enfoque holístico y sostenible, consulta y participación, estado de derecho, transparencia, rendición de cuentas y mejora continua.</a:t>
            </a:r>
          </a:p>
        </p:txBody>
      </p:sp>
    </p:spTree>
    <p:extLst>
      <p:ext uri="{BB962C8B-B14F-4D97-AF65-F5344CB8AC3E}">
        <p14:creationId xmlns:p14="http://schemas.microsoft.com/office/powerpoint/2010/main" val="2956434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PESCA ILEGAL, NO DECLARADA Y NO REGLAMENTADA</a:t>
            </a:r>
          </a:p>
          <a:p>
            <a:r>
              <a:rPr lang="es-CL" dirty="0"/>
              <a:t>CAMBIO CLIMATICO</a:t>
            </a:r>
          </a:p>
        </p:txBody>
      </p:sp>
    </p:spTree>
    <p:extLst>
      <p:ext uri="{BB962C8B-B14F-4D97-AF65-F5344CB8AC3E}">
        <p14:creationId xmlns:p14="http://schemas.microsoft.com/office/powerpoint/2010/main" val="4103827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/>
              <a:t>GESTION PESQUERA DARA RESPUESTA A: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COMO PESCAMOS (ASPECTOS TECNICOS)</a:t>
            </a:r>
          </a:p>
          <a:p>
            <a:r>
              <a:rPr lang="es-CL" dirty="0"/>
              <a:t>DONDE PESCAMOS (AREAS DE PESCA)</a:t>
            </a:r>
          </a:p>
          <a:p>
            <a:r>
              <a:rPr lang="es-CL" dirty="0"/>
              <a:t>CUANTO PESCAMOS (CUOTAS DEFINIDAS POR ENTE CIENTIFICO, SUSTENTABILIDAD, MARCO INSTITUCIONAL Y SUS ORGANOS VINCULADOS)</a:t>
            </a:r>
          </a:p>
          <a:p>
            <a:r>
              <a:rPr lang="es-CL" dirty="0"/>
              <a:t>PARA QUE PESCAMOS (EXPRESION  SOCIAL Y ECONOMICA)</a:t>
            </a:r>
          </a:p>
        </p:txBody>
      </p:sp>
    </p:spTree>
    <p:extLst>
      <p:ext uri="{BB962C8B-B14F-4D97-AF65-F5344CB8AC3E}">
        <p14:creationId xmlns:p14="http://schemas.microsoft.com/office/powerpoint/2010/main" val="271554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PARA QUE PESCAMOS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EXPRESION SOCIAL:</a:t>
            </a:r>
          </a:p>
          <a:p>
            <a:pPr marL="0" indent="0">
              <a:buNone/>
            </a:pPr>
            <a:r>
              <a:rPr lang="es-CL" dirty="0"/>
              <a:t>1.- SEGURIDAD ALIMENTARIA (PESCA SUBSISTENCIA Y PESCA COMERCIAL) </a:t>
            </a:r>
          </a:p>
          <a:p>
            <a:pPr marL="0" indent="0">
              <a:buNone/>
            </a:pPr>
            <a:r>
              <a:rPr lang="es-CL" dirty="0"/>
              <a:t>2.- TRABAJO FORMAL (PESCA COMERCIAL)</a:t>
            </a:r>
          </a:p>
        </p:txBody>
      </p:sp>
    </p:spTree>
    <p:extLst>
      <p:ext uri="{BB962C8B-B14F-4D97-AF65-F5344CB8AC3E}">
        <p14:creationId xmlns:p14="http://schemas.microsoft.com/office/powerpoint/2010/main" val="3424692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 </a:t>
            </a:r>
            <a:r>
              <a:rPr lang="es-CL" b="1" dirty="0"/>
              <a:t>PESCA SUBSISTENCIA O DE AUTOCONSUMO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CL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s-CL" dirty="0">
              <a:solidFill>
                <a:srgbClr val="FF0000"/>
              </a:solidFill>
            </a:endParaRPr>
          </a:p>
          <a:p>
            <a:pPr algn="ctr"/>
            <a:r>
              <a:rPr lang="es-CL" sz="2800" b="1" i="1" dirty="0"/>
              <a:t>ES LA REALIZADA POR PESCADORES SIN FINES COMERCIALES CON PROPOSITOS DE SUBSISTENCIA O MEJORA DE LA DIETA FAMILIAR, NO PUEDE SER OBJETO DE COMERCIALIZACION. (</a:t>
            </a:r>
            <a:r>
              <a:rPr lang="es-CL" sz="2800" b="1" i="1" dirty="0" err="1"/>
              <a:t>bcn</a:t>
            </a:r>
            <a:r>
              <a:rPr lang="es-CL" sz="2800" b="1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808237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3171</TotalTime>
  <Words>805</Words>
  <Application>Microsoft Office PowerPoint</Application>
  <PresentationFormat>Panorámica</PresentationFormat>
  <Paragraphs>77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Ion</vt:lpstr>
      <vt:lpstr>   SIET OFICIALES DE NAVES ESPECIALES Y REGIONALES SINDICATO TRIPULANTES CERCO</vt:lpstr>
      <vt:lpstr>POLITICA PESQUERA ¿QUE ES?</vt:lpstr>
      <vt:lpstr>OBJETIVOS DE LA POLITICA PESQUERA</vt:lpstr>
      <vt:lpstr>Conceptos de organismos internacionales</vt:lpstr>
      <vt:lpstr>Presentación de PowerPoint</vt:lpstr>
      <vt:lpstr>Presentación de PowerPoint</vt:lpstr>
      <vt:lpstr>GESTION PESQUERA DARA RESPUESTA A:</vt:lpstr>
      <vt:lpstr>PARA QUE PESCAMOS</vt:lpstr>
      <vt:lpstr> PESCA SUBSISTENCIA O DE AUTOCONSUMO</vt:lpstr>
      <vt:lpstr>PESCA COMERCIAL</vt:lpstr>
      <vt:lpstr>¿QUIEN PESCA?</vt:lpstr>
      <vt:lpstr>MARCO INSTITUCIONAL</vt:lpstr>
      <vt:lpstr>QUIENES PARTICIPAN EN EL MARCO INSTITUCIONAL</vt:lpstr>
      <vt:lpstr>POLITICA DE ASIGNACION DE RECURSOS PESQUEROS COMERCIALES</vt:lpstr>
      <vt:lpstr>¿QUE ESPERAMOS?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OFICIALES DE CUBIERTA , MAQUINA Y TRIPULANTES DE LANDES S.A</dc:title>
  <dc:creator>HP</dc:creator>
  <cp:lastModifiedBy>Miriam Castro Bustos</cp:lastModifiedBy>
  <cp:revision>24</cp:revision>
  <dcterms:created xsi:type="dcterms:W3CDTF">2022-11-14T13:54:32Z</dcterms:created>
  <dcterms:modified xsi:type="dcterms:W3CDTF">2022-12-05T12:42:59Z</dcterms:modified>
</cp:coreProperties>
</file>