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60" r:id="rId6"/>
    <p:sldId id="261" r:id="rId7"/>
    <p:sldId id="268" r:id="rId8"/>
    <p:sldId id="270" r:id="rId9"/>
    <p:sldId id="258" r:id="rId10"/>
    <p:sldId id="259" r:id="rId11"/>
    <p:sldId id="269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Ocares" initials="JO" lastIdx="1" clrIdx="0">
    <p:extLst>
      <p:ext uri="{19B8F6BF-5375-455C-9EA6-DF929625EA0E}">
        <p15:presenceInfo xmlns:p15="http://schemas.microsoft.com/office/powerpoint/2012/main" userId="S::jose.ocares@blumar.com::ec6f760c-9721-4967-877a-0b113f792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 b="1" dirty="0"/>
              <a:t>PESCA</a:t>
            </a:r>
            <a:r>
              <a:rPr lang="es-CL" sz="2400" b="1" baseline="0" dirty="0"/>
              <a:t> PROCESADA</a:t>
            </a:r>
            <a:endParaRPr lang="es-CL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Hoja3!$B$5</c:f>
              <c:strCache>
                <c:ptCount val="1"/>
                <c:pt idx="0">
                  <c:v>Artesanal IX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Hoja3!$C$4:$G$4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Hoja3!$C$5:$G$5</c:f>
              <c:numCache>
                <c:formatCode>#,##0\ \ </c:formatCode>
                <c:ptCount val="5"/>
                <c:pt idx="0">
                  <c:v>6554.2</c:v>
                </c:pt>
                <c:pt idx="1">
                  <c:v>9094.2999999999993</c:v>
                </c:pt>
                <c:pt idx="2">
                  <c:v>13548.8</c:v>
                </c:pt>
                <c:pt idx="3">
                  <c:v>11355.9</c:v>
                </c:pt>
                <c:pt idx="4">
                  <c:v>12561.1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2-465D-99E9-0836C673A46B}"/>
            </c:ext>
          </c:extLst>
        </c:ser>
        <c:ser>
          <c:idx val="1"/>
          <c:order val="1"/>
          <c:tx>
            <c:strRef>
              <c:f>Hoja3!$B$6</c:f>
              <c:strCache>
                <c:ptCount val="1"/>
                <c:pt idx="0">
                  <c:v>Artesanal XIV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Hoja3!$C$4:$G$4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Hoja3!$C$6:$G$6</c:f>
              <c:numCache>
                <c:formatCode>#,##0\ \ </c:formatCode>
                <c:ptCount val="5"/>
                <c:pt idx="0">
                  <c:v>44651.391000000003</c:v>
                </c:pt>
                <c:pt idx="1">
                  <c:v>61330.926999999996</c:v>
                </c:pt>
                <c:pt idx="2">
                  <c:v>51730.474999999999</c:v>
                </c:pt>
                <c:pt idx="3">
                  <c:v>72641.060000000012</c:v>
                </c:pt>
                <c:pt idx="4">
                  <c:v>75722.837999999989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2-465D-99E9-0836C673A46B}"/>
            </c:ext>
          </c:extLst>
        </c:ser>
        <c:ser>
          <c:idx val="2"/>
          <c:order val="2"/>
          <c:tx>
            <c:strRef>
              <c:f>Hoja3!$B$7</c:f>
              <c:strCache>
                <c:ptCount val="1"/>
                <c:pt idx="0">
                  <c:v>Artesanal 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Hoja3!$C$4:$G$4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Hoja3!$C$7:$G$7</c:f>
              <c:numCache>
                <c:formatCode>#,##0\ \ 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5470.46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32-465D-99E9-0836C673A46B}"/>
            </c:ext>
          </c:extLst>
        </c:ser>
        <c:ser>
          <c:idx val="3"/>
          <c:order val="3"/>
          <c:tx>
            <c:strRef>
              <c:f>Hoja3!$B$8</c:f>
              <c:strCache>
                <c:ptCount val="1"/>
                <c:pt idx="0">
                  <c:v>Pesca Industrial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Hoja3!$C$4:$G$4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Hoja3!$C$8:$G$8</c:f>
              <c:numCache>
                <c:formatCode>#,##0\ \ </c:formatCode>
                <c:ptCount val="5"/>
                <c:pt idx="0">
                  <c:v>317.2</c:v>
                </c:pt>
                <c:pt idx="1">
                  <c:v>0</c:v>
                </c:pt>
                <c:pt idx="2">
                  <c:v>50.4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32-465D-99E9-0836C673A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5522800"/>
        <c:axId val="965528208"/>
      </c:barChart>
      <c:lineChart>
        <c:grouping val="standard"/>
        <c:varyColors val="0"/>
        <c:ser>
          <c:idx val="4"/>
          <c:order val="4"/>
          <c:tx>
            <c:strRef>
              <c:f>Hoja3!$B$9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5280057587769233E-3"/>
                  <c:y val="-3.450939801061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90-43D5-8758-5A7D64B1F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Hoja3!$C$9:$G$9</c:f>
              <c:numCache>
                <c:formatCode>#,##0\ \ </c:formatCode>
                <c:ptCount val="5"/>
                <c:pt idx="0">
                  <c:v>51522.790999999997</c:v>
                </c:pt>
                <c:pt idx="1">
                  <c:v>70425.226999999999</c:v>
                </c:pt>
                <c:pt idx="2">
                  <c:v>65329.674999999996</c:v>
                </c:pt>
                <c:pt idx="3">
                  <c:v>83996.96</c:v>
                </c:pt>
                <c:pt idx="4">
                  <c:v>93754.398000000001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32-465D-99E9-0836C673A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522800"/>
        <c:axId val="965528208"/>
      </c:lineChart>
      <c:catAx>
        <c:axId val="96552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65528208"/>
        <c:crosses val="autoZero"/>
        <c:auto val="1"/>
        <c:lblAlgn val="ctr"/>
        <c:lblOffset val="100"/>
        <c:noMultiLvlLbl val="0"/>
      </c:catAx>
      <c:valAx>
        <c:axId val="96552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6552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 dirty="0"/>
              <a:t>ESPECIES</a:t>
            </a:r>
            <a:r>
              <a:rPr lang="es-CL" sz="2400" baseline="0" dirty="0"/>
              <a:t> PROCESADAS</a:t>
            </a:r>
            <a:endParaRPr lang="es-CL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Hoja3!$B$11:$B$17</c:f>
              <c:strCache>
                <c:ptCount val="7"/>
                <c:pt idx="0">
                  <c:v>Sardina </c:v>
                </c:pt>
                <c:pt idx="1">
                  <c:v>Anchoveta</c:v>
                </c:pt>
                <c:pt idx="2">
                  <c:v>Mote</c:v>
                </c:pt>
                <c:pt idx="3">
                  <c:v>Pampanito</c:v>
                </c:pt>
                <c:pt idx="4">
                  <c:v>Jurel</c:v>
                </c:pt>
                <c:pt idx="5">
                  <c:v>Sardina Austral</c:v>
                </c:pt>
                <c:pt idx="6">
                  <c:v>Otros</c:v>
                </c:pt>
              </c:strCache>
            </c:strRef>
          </c:cat>
          <c:val>
            <c:numRef>
              <c:f>Hoja3!$C$11:$C$17</c:f>
              <c:numCache>
                <c:formatCode>#,##0\ \ </c:formatCode>
                <c:ptCount val="7"/>
                <c:pt idx="0">
                  <c:v>46253.14</c:v>
                </c:pt>
                <c:pt idx="1">
                  <c:v>4467.1000000000004</c:v>
                </c:pt>
                <c:pt idx="2">
                  <c:v>34.020000000000003</c:v>
                </c:pt>
                <c:pt idx="3">
                  <c:v>157.87</c:v>
                </c:pt>
                <c:pt idx="4">
                  <c:v>779.36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F-4469-8978-B8A03B7E6F1C}"/>
            </c:ext>
          </c:extLst>
        </c:ser>
        <c:ser>
          <c:idx val="1"/>
          <c:order val="1"/>
          <c:tx>
            <c:strRef>
              <c:f>Hoja3!$D$10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Hoja3!$B$11:$B$17</c:f>
              <c:strCache>
                <c:ptCount val="7"/>
                <c:pt idx="0">
                  <c:v>Sardina </c:v>
                </c:pt>
                <c:pt idx="1">
                  <c:v>Anchoveta</c:v>
                </c:pt>
                <c:pt idx="2">
                  <c:v>Mote</c:v>
                </c:pt>
                <c:pt idx="3">
                  <c:v>Pampanito</c:v>
                </c:pt>
                <c:pt idx="4">
                  <c:v>Jurel</c:v>
                </c:pt>
                <c:pt idx="5">
                  <c:v>Sardina Austral</c:v>
                </c:pt>
                <c:pt idx="6">
                  <c:v>Otros</c:v>
                </c:pt>
              </c:strCache>
            </c:strRef>
          </c:cat>
          <c:val>
            <c:numRef>
              <c:f>Hoja3!$D$11:$D$17</c:f>
              <c:numCache>
                <c:formatCode>#,##0\ \ </c:formatCode>
                <c:ptCount val="7"/>
                <c:pt idx="0">
                  <c:v>61788.75</c:v>
                </c:pt>
                <c:pt idx="1">
                  <c:v>6123.84</c:v>
                </c:pt>
                <c:pt idx="2">
                  <c:v>1147.5</c:v>
                </c:pt>
                <c:pt idx="3">
                  <c:v>101.81</c:v>
                </c:pt>
                <c:pt idx="4">
                  <c:v>1263.3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F-4469-8978-B8A03B7E6F1C}"/>
            </c:ext>
          </c:extLst>
        </c:ser>
        <c:ser>
          <c:idx val="2"/>
          <c:order val="2"/>
          <c:tx>
            <c:strRef>
              <c:f>Hoja3!$E$10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Hoja3!$B$11:$B$17</c:f>
              <c:strCache>
                <c:ptCount val="7"/>
                <c:pt idx="0">
                  <c:v>Sardina </c:v>
                </c:pt>
                <c:pt idx="1">
                  <c:v>Anchoveta</c:v>
                </c:pt>
                <c:pt idx="2">
                  <c:v>Mote</c:v>
                </c:pt>
                <c:pt idx="3">
                  <c:v>Pampanito</c:v>
                </c:pt>
                <c:pt idx="4">
                  <c:v>Jurel</c:v>
                </c:pt>
                <c:pt idx="5">
                  <c:v>Sardina Austral</c:v>
                </c:pt>
                <c:pt idx="6">
                  <c:v>Otros</c:v>
                </c:pt>
              </c:strCache>
            </c:strRef>
          </c:cat>
          <c:val>
            <c:numRef>
              <c:f>Hoja3!$E$11:$E$17</c:f>
              <c:numCache>
                <c:formatCode>#,##0\ \ </c:formatCode>
                <c:ptCount val="7"/>
                <c:pt idx="0">
                  <c:v>55723.94</c:v>
                </c:pt>
                <c:pt idx="1">
                  <c:v>7639.34</c:v>
                </c:pt>
                <c:pt idx="2">
                  <c:v>255.2</c:v>
                </c:pt>
                <c:pt idx="3">
                  <c:v>420.51</c:v>
                </c:pt>
                <c:pt idx="4">
                  <c:v>1185.45</c:v>
                </c:pt>
                <c:pt idx="5">
                  <c:v>0</c:v>
                </c:pt>
                <c:pt idx="6">
                  <c:v>105.22000000000003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0F-4469-8978-B8A03B7E6F1C}"/>
            </c:ext>
          </c:extLst>
        </c:ser>
        <c:ser>
          <c:idx val="3"/>
          <c:order val="3"/>
          <c:tx>
            <c:strRef>
              <c:f>Hoja3!$F$10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Hoja3!$B$11:$B$17</c:f>
              <c:strCache>
                <c:ptCount val="7"/>
                <c:pt idx="0">
                  <c:v>Sardina </c:v>
                </c:pt>
                <c:pt idx="1">
                  <c:v>Anchoveta</c:v>
                </c:pt>
                <c:pt idx="2">
                  <c:v>Mote</c:v>
                </c:pt>
                <c:pt idx="3">
                  <c:v>Pampanito</c:v>
                </c:pt>
                <c:pt idx="4">
                  <c:v>Jurel</c:v>
                </c:pt>
                <c:pt idx="5">
                  <c:v>Sardina Austral</c:v>
                </c:pt>
                <c:pt idx="6">
                  <c:v>Otros</c:v>
                </c:pt>
              </c:strCache>
            </c:strRef>
          </c:cat>
          <c:val>
            <c:numRef>
              <c:f>Hoja3!$F$11:$F$17</c:f>
              <c:numCache>
                <c:formatCode>#,##0\ \ </c:formatCode>
                <c:ptCount val="7"/>
                <c:pt idx="0">
                  <c:v>72769.740000000005</c:v>
                </c:pt>
                <c:pt idx="1">
                  <c:v>8848.2199999999993</c:v>
                </c:pt>
                <c:pt idx="2">
                  <c:v>17.97</c:v>
                </c:pt>
                <c:pt idx="3">
                  <c:v>164.72</c:v>
                </c:pt>
                <c:pt idx="4">
                  <c:v>1428.2370000000001</c:v>
                </c:pt>
                <c:pt idx="5">
                  <c:v>163.46</c:v>
                </c:pt>
                <c:pt idx="6">
                  <c:v>604.61299999999983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0F-4469-8978-B8A03B7E6F1C}"/>
            </c:ext>
          </c:extLst>
        </c:ser>
        <c:ser>
          <c:idx val="4"/>
          <c:order val="4"/>
          <c:tx>
            <c:strRef>
              <c:f>Hoja3!$G$10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Hoja3!$B$11:$B$17</c:f>
              <c:strCache>
                <c:ptCount val="7"/>
                <c:pt idx="0">
                  <c:v>Sardina </c:v>
                </c:pt>
                <c:pt idx="1">
                  <c:v>Anchoveta</c:v>
                </c:pt>
                <c:pt idx="2">
                  <c:v>Mote</c:v>
                </c:pt>
                <c:pt idx="3">
                  <c:v>Pampanito</c:v>
                </c:pt>
                <c:pt idx="4">
                  <c:v>Jurel</c:v>
                </c:pt>
                <c:pt idx="5">
                  <c:v>Sardina Austral</c:v>
                </c:pt>
                <c:pt idx="6">
                  <c:v>Otros</c:v>
                </c:pt>
              </c:strCache>
            </c:strRef>
          </c:cat>
          <c:val>
            <c:numRef>
              <c:f>Hoja3!$G$11:$G$17</c:f>
              <c:numCache>
                <c:formatCode>#,##0\ \ </c:formatCode>
                <c:ptCount val="7"/>
                <c:pt idx="0">
                  <c:v>75541.683000000005</c:v>
                </c:pt>
                <c:pt idx="1">
                  <c:v>13661.482</c:v>
                </c:pt>
                <c:pt idx="2">
                  <c:v>1.44</c:v>
                </c:pt>
                <c:pt idx="3">
                  <c:v>147.70500000000001</c:v>
                </c:pt>
                <c:pt idx="4">
                  <c:v>1478.7550000000001</c:v>
                </c:pt>
                <c:pt idx="5">
                  <c:v>2895.8980000000001</c:v>
                </c:pt>
                <c:pt idx="6">
                  <c:v>27.434999999999999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0F-4469-8978-B8A03B7E6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8173488"/>
        <c:axId val="888165168"/>
      </c:barChart>
      <c:catAx>
        <c:axId val="88817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88165168"/>
        <c:crosses val="autoZero"/>
        <c:auto val="1"/>
        <c:lblAlgn val="ctr"/>
        <c:lblOffset val="100"/>
        <c:noMultiLvlLbl val="0"/>
      </c:catAx>
      <c:valAx>
        <c:axId val="88816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881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 b="1" dirty="0"/>
              <a:t>BIOMASA - CUOTAS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Hoja2!$D$41</c:f>
              <c:strCache>
                <c:ptCount val="1"/>
                <c:pt idx="0">
                  <c:v>Biomasa 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Hoja2!$C$42:$C$45</c:f>
              <c:strCache>
                <c:ptCount val="4"/>
                <c:pt idx="0">
                  <c:v>Valpo-Maule</c:v>
                </c:pt>
                <c:pt idx="1">
                  <c:v>Ñuble-Bio Bio</c:v>
                </c:pt>
                <c:pt idx="2">
                  <c:v>Arau-Los Rios</c:v>
                </c:pt>
                <c:pt idx="3">
                  <c:v>Los Lagos</c:v>
                </c:pt>
              </c:strCache>
            </c:strRef>
          </c:cat>
          <c:val>
            <c:numRef>
              <c:f>Hoja2!$D$42:$D$45</c:f>
              <c:numCache>
                <c:formatCode>0.0%</c:formatCode>
                <c:ptCount val="4"/>
                <c:pt idx="0">
                  <c:v>7.954318621977545E-2</c:v>
                </c:pt>
                <c:pt idx="1">
                  <c:v>0.38012417991076525</c:v>
                </c:pt>
                <c:pt idx="2">
                  <c:v>0.54033263386945929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6-43CE-9DD9-C6954813BBB2}"/>
            </c:ext>
          </c:extLst>
        </c:ser>
        <c:ser>
          <c:idx val="1"/>
          <c:order val="1"/>
          <c:tx>
            <c:strRef>
              <c:f>Hoja2!$E$41</c:f>
              <c:strCache>
                <c:ptCount val="1"/>
                <c:pt idx="0">
                  <c:v>Cuotas de Pesca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Hoja2!$C$42:$C$45</c:f>
              <c:strCache>
                <c:ptCount val="4"/>
                <c:pt idx="0">
                  <c:v>Valpo-Maule</c:v>
                </c:pt>
                <c:pt idx="1">
                  <c:v>Ñuble-Bio Bio</c:v>
                </c:pt>
                <c:pt idx="2">
                  <c:v>Arau-Los Rios</c:v>
                </c:pt>
                <c:pt idx="3">
                  <c:v>Los Lagos</c:v>
                </c:pt>
              </c:strCache>
            </c:strRef>
          </c:cat>
          <c:val>
            <c:numRef>
              <c:f>Hoja2!$E$42:$E$45</c:f>
              <c:numCache>
                <c:formatCode>0.0%</c:formatCode>
                <c:ptCount val="4"/>
                <c:pt idx="0">
                  <c:v>4.4456832200000004E-2</c:v>
                </c:pt>
                <c:pt idx="1">
                  <c:v>0.79851817859999996</c:v>
                </c:pt>
                <c:pt idx="2">
                  <c:v>0.10685170279999999</c:v>
                </c:pt>
                <c:pt idx="3">
                  <c:v>5.0173286400000003E-2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6-43CE-9DD9-C6954813B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1443632"/>
        <c:axId val="2051432816"/>
      </c:barChart>
      <c:catAx>
        <c:axId val="20514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432816"/>
        <c:crosses val="autoZero"/>
        <c:auto val="1"/>
        <c:lblAlgn val="ctr"/>
        <c:lblOffset val="100"/>
        <c:noMultiLvlLbl val="0"/>
      </c:catAx>
      <c:valAx>
        <c:axId val="205143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44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519838753684"/>
          <c:y val="0.20946576004582626"/>
          <c:w val="0.85834518854982078"/>
          <c:h val="0.62378079685296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Resumen!$C$40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Resumen!$B$41:$B$46</c:f>
              <c:strCache>
                <c:ptCount val="6"/>
                <c:pt idx="0">
                  <c:v>Pesca Artesanal IX</c:v>
                </c:pt>
                <c:pt idx="1">
                  <c:v>Pesca Artesanal XIV</c:v>
                </c:pt>
                <c:pt idx="2">
                  <c:v>Cuota IX</c:v>
                </c:pt>
                <c:pt idx="3">
                  <c:v>Cuota XIV</c:v>
                </c:pt>
                <c:pt idx="4">
                  <c:v>Aumento por Compra IX</c:v>
                </c:pt>
                <c:pt idx="5">
                  <c:v>Aumento por Compra XIV</c:v>
                </c:pt>
              </c:strCache>
            </c:strRef>
          </c:cat>
          <c:val>
            <c:numRef>
              <c:f>Resumen!$C$41:$C$46</c:f>
              <c:numCache>
                <c:formatCode>#,##0\ \ </c:formatCode>
                <c:ptCount val="6"/>
                <c:pt idx="0">
                  <c:v>6.5541999999999998</c:v>
                </c:pt>
                <c:pt idx="1">
                  <c:v>44.820041000000003</c:v>
                </c:pt>
                <c:pt idx="2">
                  <c:v>3.6779999999999999</c:v>
                </c:pt>
                <c:pt idx="3">
                  <c:v>33.543999999999997</c:v>
                </c:pt>
                <c:pt idx="4">
                  <c:v>2.8761999999999999</c:v>
                </c:pt>
                <c:pt idx="5">
                  <c:v>11.276041000000005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D-48E8-A8C5-68D4EB3D2894}"/>
            </c:ext>
          </c:extLst>
        </c:ser>
        <c:ser>
          <c:idx val="1"/>
          <c:order val="1"/>
          <c:tx>
            <c:strRef>
              <c:f>Resumen!$D$40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Resumen!$B$41:$B$46</c:f>
              <c:strCache>
                <c:ptCount val="6"/>
                <c:pt idx="0">
                  <c:v>Pesca Artesanal IX</c:v>
                </c:pt>
                <c:pt idx="1">
                  <c:v>Pesca Artesanal XIV</c:v>
                </c:pt>
                <c:pt idx="2">
                  <c:v>Cuota IX</c:v>
                </c:pt>
                <c:pt idx="3">
                  <c:v>Cuota XIV</c:v>
                </c:pt>
                <c:pt idx="4">
                  <c:v>Aumento por Compra IX</c:v>
                </c:pt>
                <c:pt idx="5">
                  <c:v>Aumento por Compra XIV</c:v>
                </c:pt>
              </c:strCache>
            </c:strRef>
          </c:cat>
          <c:val>
            <c:numRef>
              <c:f>Resumen!$D$41:$D$46</c:f>
              <c:numCache>
                <c:formatCode>#,##0\ \ </c:formatCode>
                <c:ptCount val="6"/>
                <c:pt idx="0">
                  <c:v>9.0942999999999987</c:v>
                </c:pt>
                <c:pt idx="1">
                  <c:v>61.330926999999996</c:v>
                </c:pt>
                <c:pt idx="2">
                  <c:v>4.1740000000000004</c:v>
                </c:pt>
                <c:pt idx="3">
                  <c:v>36.238</c:v>
                </c:pt>
                <c:pt idx="4">
                  <c:v>4.9202999999999992</c:v>
                </c:pt>
                <c:pt idx="5">
                  <c:v>25.092926999999996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D-48E8-A8C5-68D4EB3D2894}"/>
            </c:ext>
          </c:extLst>
        </c:ser>
        <c:ser>
          <c:idx val="2"/>
          <c:order val="2"/>
          <c:tx>
            <c:strRef>
              <c:f>Resumen!$E$40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Resumen!$B$41:$B$46</c:f>
              <c:strCache>
                <c:ptCount val="6"/>
                <c:pt idx="0">
                  <c:v>Pesca Artesanal IX</c:v>
                </c:pt>
                <c:pt idx="1">
                  <c:v>Pesca Artesanal XIV</c:v>
                </c:pt>
                <c:pt idx="2">
                  <c:v>Cuota IX</c:v>
                </c:pt>
                <c:pt idx="3">
                  <c:v>Cuota XIV</c:v>
                </c:pt>
                <c:pt idx="4">
                  <c:v>Aumento por Compra IX</c:v>
                </c:pt>
                <c:pt idx="5">
                  <c:v>Aumento por Compra XIV</c:v>
                </c:pt>
              </c:strCache>
            </c:strRef>
          </c:cat>
          <c:val>
            <c:numRef>
              <c:f>Resumen!$E$41:$E$46</c:f>
              <c:numCache>
                <c:formatCode>#,##0\ \ </c:formatCode>
                <c:ptCount val="6"/>
                <c:pt idx="0">
                  <c:v>13.5488</c:v>
                </c:pt>
                <c:pt idx="1">
                  <c:v>51.730474999999998</c:v>
                </c:pt>
                <c:pt idx="2">
                  <c:v>4.4470000000000001</c:v>
                </c:pt>
                <c:pt idx="3">
                  <c:v>37.408999999999999</c:v>
                </c:pt>
                <c:pt idx="4">
                  <c:v>9.101799999999999</c:v>
                </c:pt>
                <c:pt idx="5">
                  <c:v>14.321474999999998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ED-48E8-A8C5-68D4EB3D2894}"/>
            </c:ext>
          </c:extLst>
        </c:ser>
        <c:ser>
          <c:idx val="3"/>
          <c:order val="3"/>
          <c:tx>
            <c:strRef>
              <c:f>Resumen!$F$40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Resumen!$B$41:$B$46</c:f>
              <c:strCache>
                <c:ptCount val="6"/>
                <c:pt idx="0">
                  <c:v>Pesca Artesanal IX</c:v>
                </c:pt>
                <c:pt idx="1">
                  <c:v>Pesca Artesanal XIV</c:v>
                </c:pt>
                <c:pt idx="2">
                  <c:v>Cuota IX</c:v>
                </c:pt>
                <c:pt idx="3">
                  <c:v>Cuota XIV</c:v>
                </c:pt>
                <c:pt idx="4">
                  <c:v>Aumento por Compra IX</c:v>
                </c:pt>
                <c:pt idx="5">
                  <c:v>Aumento por Compra XIV</c:v>
                </c:pt>
              </c:strCache>
            </c:strRef>
          </c:cat>
          <c:val>
            <c:numRef>
              <c:f>Resumen!$F$41:$F$46</c:f>
              <c:numCache>
                <c:formatCode>#,##0\ \ </c:formatCode>
                <c:ptCount val="6"/>
                <c:pt idx="0">
                  <c:v>11.3559</c:v>
                </c:pt>
                <c:pt idx="1">
                  <c:v>72.64106000000001</c:v>
                </c:pt>
                <c:pt idx="2">
                  <c:v>4.2629999999999999</c:v>
                </c:pt>
                <c:pt idx="3">
                  <c:v>33.984000000000002</c:v>
                </c:pt>
                <c:pt idx="4">
                  <c:v>7.0928999999999993</c:v>
                </c:pt>
                <c:pt idx="5">
                  <c:v>38.657060000000016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ED-48E8-A8C5-68D4EB3D2894}"/>
            </c:ext>
          </c:extLst>
        </c:ser>
        <c:ser>
          <c:idx val="4"/>
          <c:order val="4"/>
          <c:tx>
            <c:strRef>
              <c:f>Resumen!$G$40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Resumen!$B$41:$B$46</c:f>
              <c:strCache>
                <c:ptCount val="6"/>
                <c:pt idx="0">
                  <c:v>Pesca Artesanal IX</c:v>
                </c:pt>
                <c:pt idx="1">
                  <c:v>Pesca Artesanal XIV</c:v>
                </c:pt>
                <c:pt idx="2">
                  <c:v>Cuota IX</c:v>
                </c:pt>
                <c:pt idx="3">
                  <c:v>Cuota XIV</c:v>
                </c:pt>
                <c:pt idx="4">
                  <c:v>Aumento por Compra IX</c:v>
                </c:pt>
                <c:pt idx="5">
                  <c:v>Aumento por Compra XIV</c:v>
                </c:pt>
              </c:strCache>
            </c:strRef>
          </c:cat>
          <c:val>
            <c:numRef>
              <c:f>Resumen!$G$41:$G$46</c:f>
              <c:numCache>
                <c:formatCode>#,##0\ \ </c:formatCode>
                <c:ptCount val="6"/>
                <c:pt idx="0">
                  <c:v>12.5611</c:v>
                </c:pt>
                <c:pt idx="1">
                  <c:v>75.722837999999996</c:v>
                </c:pt>
                <c:pt idx="2">
                  <c:v>4.3490000000000002</c:v>
                </c:pt>
                <c:pt idx="3">
                  <c:v>35.908999999999999</c:v>
                </c:pt>
                <c:pt idx="4">
                  <c:v>8.2120999999999995</c:v>
                </c:pt>
                <c:pt idx="5">
                  <c:v>39.81383799999999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ED-48E8-A8C5-68D4EB3D2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8984624"/>
        <c:axId val="2008988368"/>
      </c:barChart>
      <c:catAx>
        <c:axId val="20089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08988368"/>
        <c:crosses val="autoZero"/>
        <c:auto val="1"/>
        <c:lblAlgn val="ctr"/>
        <c:lblOffset val="100"/>
        <c:noMultiLvlLbl val="0"/>
      </c:catAx>
      <c:valAx>
        <c:axId val="200898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0898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9155117040697"/>
          <c:y val="0.92208742987778858"/>
          <c:w val="0.4883578367657162"/>
          <c:h val="5.200084273337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000" b="1" dirty="0">
                <a:solidFill>
                  <a:schemeClr val="tx1"/>
                </a:solidFill>
              </a:rPr>
              <a:t>EMBARCACIONES</a:t>
            </a:r>
            <a:r>
              <a:rPr lang="es-CL" sz="2000" b="1" baseline="0" dirty="0">
                <a:solidFill>
                  <a:schemeClr val="tx1"/>
                </a:solidFill>
              </a:rPr>
              <a:t> OPERANDO</a:t>
            </a:r>
            <a:endParaRPr lang="es-CL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Hoja3!$B$28</c:f>
              <c:strCache>
                <c:ptCount val="1"/>
                <c:pt idx="0">
                  <c:v>Lanchas Operando IX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Hoja3!$C$27:$G$27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Hoja3!$C$28:$G$28</c:f>
              <c:numCache>
                <c:formatCode>#,##0\ \ 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7-4101-95C4-A3C8A0EB6D47}"/>
            </c:ext>
          </c:extLst>
        </c:ser>
        <c:ser>
          <c:idx val="1"/>
          <c:order val="1"/>
          <c:tx>
            <c:strRef>
              <c:f>Hoja3!$B$29</c:f>
              <c:strCache>
                <c:ptCount val="1"/>
                <c:pt idx="0">
                  <c:v>Lanchas Operando XIV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Hoja3!$C$27:$G$27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Hoja3!$C$29:$G$29</c:f>
              <c:numCache>
                <c:formatCode>#,##0\ \ </c:formatCode>
                <c:ptCount val="5"/>
                <c:pt idx="0">
                  <c:v>23</c:v>
                </c:pt>
                <c:pt idx="1">
                  <c:v>26</c:v>
                </c:pt>
                <c:pt idx="2">
                  <c:v>29</c:v>
                </c:pt>
                <c:pt idx="3">
                  <c:v>32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7-4101-95C4-A3C8A0EB6D47}"/>
            </c:ext>
          </c:extLst>
        </c:ser>
        <c:ser>
          <c:idx val="2"/>
          <c:order val="2"/>
          <c:tx>
            <c:strRef>
              <c:f>Hoja3!$B$30</c:f>
              <c:strCache>
                <c:ptCount val="1"/>
                <c:pt idx="0">
                  <c:v>Pesca Industrial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Hoja3!$C$27:$G$27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Hoja3!$C$30:$G$30</c:f>
              <c:numCache>
                <c:formatCode>#,##0\ \ 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47-4101-95C4-A3C8A0EB6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5735072"/>
        <c:axId val="935732160"/>
      </c:barChart>
      <c:catAx>
        <c:axId val="93573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35732160"/>
        <c:crosses val="autoZero"/>
        <c:auto val="1"/>
        <c:lblAlgn val="ctr"/>
        <c:lblOffset val="100"/>
        <c:noMultiLvlLbl val="0"/>
      </c:catAx>
      <c:valAx>
        <c:axId val="93573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3573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000" b="1" dirty="0">
                <a:solidFill>
                  <a:schemeClr val="tx1"/>
                </a:solidFill>
              </a:rPr>
              <a:t>TRABAJADORES</a:t>
            </a:r>
            <a:r>
              <a:rPr lang="es-CL" sz="2000" b="1" baseline="0" dirty="0">
                <a:solidFill>
                  <a:schemeClr val="tx1"/>
                </a:solidFill>
              </a:rPr>
              <a:t> ASOCIADOS A LANCHAS</a:t>
            </a:r>
            <a:endParaRPr lang="es-CL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Resumen!$B$50</c:f>
              <c:strCache>
                <c:ptCount val="1"/>
                <c:pt idx="0">
                  <c:v>Operando IX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Resumen!$C$49:$G$49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Resumen!$C$50:$G$50</c:f>
              <c:numCache>
                <c:formatCode>#,##0\ \ 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1-40F7-9F73-DC3C88017041}"/>
            </c:ext>
          </c:extLst>
        </c:ser>
        <c:ser>
          <c:idx val="1"/>
          <c:order val="1"/>
          <c:tx>
            <c:strRef>
              <c:f>Resumen!$B$51</c:f>
              <c:strCache>
                <c:ptCount val="1"/>
                <c:pt idx="0">
                  <c:v>Operando XIV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Resumen!$C$49:$G$49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Resumen!$C$51:$G$51</c:f>
              <c:numCache>
                <c:formatCode>#,##0\ \ </c:formatCode>
                <c:ptCount val="5"/>
                <c:pt idx="0">
                  <c:v>230</c:v>
                </c:pt>
                <c:pt idx="1">
                  <c:v>260</c:v>
                </c:pt>
                <c:pt idx="2">
                  <c:v>290</c:v>
                </c:pt>
                <c:pt idx="3">
                  <c:v>320</c:v>
                </c:pt>
                <c:pt idx="4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61-40F7-9F73-DC3C88017041}"/>
            </c:ext>
          </c:extLst>
        </c:ser>
        <c:ser>
          <c:idx val="2"/>
          <c:order val="2"/>
          <c:tx>
            <c:strRef>
              <c:f>Resumen!$B$52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Resumen!$C$49:$G$49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Resumen!$C$52:$G$52</c:f>
              <c:numCache>
                <c:formatCode>#,##0\ \ </c:formatCode>
                <c:ptCount val="5"/>
                <c:pt idx="0">
                  <c:v>280</c:v>
                </c:pt>
                <c:pt idx="1">
                  <c:v>320</c:v>
                </c:pt>
                <c:pt idx="2">
                  <c:v>360</c:v>
                </c:pt>
                <c:pt idx="3">
                  <c:v>390</c:v>
                </c:pt>
                <c:pt idx="4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61-40F7-9F73-DC3C8801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685488"/>
        <c:axId val="2014685904"/>
      </c:barChart>
      <c:catAx>
        <c:axId val="201468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14685904"/>
        <c:crosses val="autoZero"/>
        <c:auto val="1"/>
        <c:lblAlgn val="ctr"/>
        <c:lblOffset val="100"/>
        <c:noMultiLvlLbl val="0"/>
      </c:catAx>
      <c:valAx>
        <c:axId val="201468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1468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000" b="1" dirty="0">
                <a:solidFill>
                  <a:schemeClr val="tx1"/>
                </a:solidFill>
              </a:rPr>
              <a:t>PERSONAS TRABAJANDO EN PLANTA BLUMAR</a:t>
            </a:r>
            <a:r>
              <a:rPr lang="es-CL" sz="2000" b="1" baseline="0" dirty="0">
                <a:solidFill>
                  <a:schemeClr val="tx1"/>
                </a:solidFill>
              </a:rPr>
              <a:t> CORRAL</a:t>
            </a:r>
            <a:endParaRPr lang="es-CL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Hoja3!$B$32</c:f>
              <c:strCache>
                <c:ptCount val="1"/>
                <c:pt idx="0">
                  <c:v>Trabajadores Blumar Indefinidos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Hoja3!$C$31:$G$31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Hoja3!$C$32:$G$32</c:f>
              <c:numCache>
                <c:formatCode>#,##0\ \ </c:formatCode>
                <c:ptCount val="5"/>
                <c:pt idx="0">
                  <c:v>82</c:v>
                </c:pt>
                <c:pt idx="1">
                  <c:v>83</c:v>
                </c:pt>
                <c:pt idx="2">
                  <c:v>82</c:v>
                </c:pt>
                <c:pt idx="3">
                  <c:v>84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2-4F2A-8437-AE88AA67AE60}"/>
            </c:ext>
          </c:extLst>
        </c:ser>
        <c:ser>
          <c:idx val="1"/>
          <c:order val="1"/>
          <c:tx>
            <c:strRef>
              <c:f>Hoja3!$B$33</c:f>
              <c:strCache>
                <c:ptCount val="1"/>
                <c:pt idx="0">
                  <c:v>Trabajadores Blumar Eventual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Hoja3!$C$31:$G$31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Hoja3!$C$33:$G$33</c:f>
              <c:numCache>
                <c:formatCode>#,##0\ \ 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2-4F2A-8437-AE88AA67AE60}"/>
            </c:ext>
          </c:extLst>
        </c:ser>
        <c:ser>
          <c:idx val="2"/>
          <c:order val="2"/>
          <c:tx>
            <c:strRef>
              <c:f>Hoja3!$B$34</c:f>
              <c:strCache>
                <c:ptCount val="1"/>
                <c:pt idx="0">
                  <c:v>Contratistas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Hoja3!$C$31:$G$31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Hoja3!$C$34:$G$34</c:f>
              <c:numCache>
                <c:formatCode>#,##0\ \ </c:formatCode>
                <c:ptCount val="5"/>
                <c:pt idx="0">
                  <c:v>30</c:v>
                </c:pt>
                <c:pt idx="1">
                  <c:v>40</c:v>
                </c:pt>
                <c:pt idx="2">
                  <c:v>45</c:v>
                </c:pt>
                <c:pt idx="3">
                  <c:v>42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02-4F2A-8437-AE88AA67A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6916688"/>
        <c:axId val="926898800"/>
      </c:barChart>
      <c:catAx>
        <c:axId val="92691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26898800"/>
        <c:crosses val="autoZero"/>
        <c:auto val="1"/>
        <c:lblAlgn val="ctr"/>
        <c:lblOffset val="100"/>
        <c:noMultiLvlLbl val="0"/>
      </c:catAx>
      <c:valAx>
        <c:axId val="92689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2691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0.59036</cdr:x>
      <cdr:y>0.06527</cdr:y>
    </cdr:from>
    <cdr:to>
      <cdr:x>0.92018</cdr:x>
      <cdr:y>0.31593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779D781-1388-49D9-8944-ECBC0FB33F50}"/>
            </a:ext>
          </a:extLst>
        </cdr:cNvPr>
        <cdr:cNvSpPr txBox="1"/>
      </cdr:nvSpPr>
      <cdr:spPr>
        <a:xfrm xmlns:a="http://schemas.openxmlformats.org/drawingml/2006/main">
          <a:off x="3733799" y="238126"/>
          <a:ext cx="20859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L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14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673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516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41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046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6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1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066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248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63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129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5881-3BC4-44DE-8615-E5555F667133}" type="datetimeFigureOut">
              <a:rPr lang="es-CL" smtClean="0"/>
              <a:t>27-01-2023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CB29-3E5E-44BA-8ABB-515CDD38E2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61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33361" y="1954199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2BB22DE-7A68-4E54-9477-07CE02DCE96C}"/>
              </a:ext>
            </a:extLst>
          </p:cNvPr>
          <p:cNvSpPr txBox="1"/>
          <p:nvPr/>
        </p:nvSpPr>
        <p:spPr>
          <a:xfrm>
            <a:off x="2252605" y="2492402"/>
            <a:ext cx="3769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ENCUENTROS CON LA PESCA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FBFD27-8A5C-4D57-BBA2-4C0D1F9CDDE9}"/>
              </a:ext>
            </a:extLst>
          </p:cNvPr>
          <p:cNvSpPr txBox="1"/>
          <p:nvPr/>
        </p:nvSpPr>
        <p:spPr>
          <a:xfrm>
            <a:off x="2252605" y="2954067"/>
            <a:ext cx="138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Enero 2023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CF7D373-C39B-4669-BA8F-A1FC9A8E17CF}"/>
              </a:ext>
            </a:extLst>
          </p:cNvPr>
          <p:cNvCxnSpPr/>
          <p:nvPr/>
        </p:nvCxnSpPr>
        <p:spPr>
          <a:xfrm>
            <a:off x="122767" y="2428307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BEE41F5-A629-4774-9F27-82E3B1680ABD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67228" y="269332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3B98843-39E5-4108-9807-F4005B4DA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741048"/>
              </p:ext>
            </p:extLst>
          </p:nvPr>
        </p:nvGraphicFramePr>
        <p:xfrm>
          <a:off x="546027" y="1213733"/>
          <a:ext cx="7818437" cy="493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E7351D4-BD3A-488A-AF62-6681338AF5C7}"/>
              </a:ext>
            </a:extLst>
          </p:cNvPr>
          <p:cNvCxnSpPr/>
          <p:nvPr/>
        </p:nvCxnSpPr>
        <p:spPr>
          <a:xfrm>
            <a:off x="71438" y="710658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EBB84F-70FD-4A44-88ED-7217379721A0}"/>
              </a:ext>
            </a:extLst>
          </p:cNvPr>
          <p:cNvSpPr txBox="1"/>
          <p:nvPr/>
        </p:nvSpPr>
        <p:spPr>
          <a:xfrm>
            <a:off x="2170111" y="231518"/>
            <a:ext cx="4056518" cy="479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5- EQUIPO DE PLANTA</a:t>
            </a:r>
            <a:endParaRPr lang="es-C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4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07961" y="523332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1138A1F-366A-41F1-A3CD-B8D8685E962C}"/>
              </a:ext>
            </a:extLst>
          </p:cNvPr>
          <p:cNvCxnSpPr/>
          <p:nvPr/>
        </p:nvCxnSpPr>
        <p:spPr>
          <a:xfrm>
            <a:off x="0" y="1032391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448C4-51CA-44C9-88F6-87DC16A4F3F4}"/>
              </a:ext>
            </a:extLst>
          </p:cNvPr>
          <p:cNvSpPr txBox="1"/>
          <p:nvPr/>
        </p:nvSpPr>
        <p:spPr>
          <a:xfrm>
            <a:off x="526930" y="1373595"/>
            <a:ext cx="8371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CL" sz="2000" dirty="0"/>
              <a:t>Fortalecer las atribuciones de </a:t>
            </a:r>
            <a:r>
              <a:rPr lang="es-CL" sz="2000" dirty="0" err="1"/>
              <a:t>Sernapesca</a:t>
            </a:r>
            <a:r>
              <a:rPr lang="es-CL" sz="2000" dirty="0"/>
              <a:t> para una gestión preventiva de la pesca irregular, para una mayor presencia en puntos de descarga a nivel nacional.</a:t>
            </a:r>
          </a:p>
          <a:p>
            <a:pPr marL="457200" indent="-457200">
              <a:buAutoNum type="arabicPeriod"/>
            </a:pPr>
            <a:endParaRPr lang="es-CL" sz="2000" dirty="0"/>
          </a:p>
          <a:p>
            <a:pPr marL="457200" indent="-457200">
              <a:buAutoNum type="arabicPeriod"/>
            </a:pPr>
            <a:r>
              <a:rPr lang="es-MX" sz="2000" dirty="0"/>
              <a:t>Revisar </a:t>
            </a:r>
            <a:r>
              <a:rPr lang="es-CL" sz="2000" dirty="0"/>
              <a:t>la distribución de las cuotas artesanales y asignarlas a quienes realizan el esfuerzo pesquero sobre los recursos.</a:t>
            </a:r>
          </a:p>
          <a:p>
            <a:pPr marL="457200" indent="-457200">
              <a:buAutoNum type="arabicPeriod"/>
            </a:pPr>
            <a:endParaRPr lang="es-CL" sz="2000" dirty="0"/>
          </a:p>
          <a:p>
            <a:pPr marL="457200" indent="-457200">
              <a:buAutoNum type="arabicPeriod"/>
            </a:pPr>
            <a:r>
              <a:rPr lang="es-MX" sz="2000" dirty="0"/>
              <a:t>Hacer mas flexible la </a:t>
            </a:r>
            <a:r>
              <a:rPr lang="es-CL" sz="2000" dirty="0"/>
              <a:t>la operación entre las zonas contiguas </a:t>
            </a:r>
          </a:p>
          <a:p>
            <a:pPr marL="457200" indent="-457200">
              <a:buAutoNum type="arabicPeriod"/>
            </a:pPr>
            <a:endParaRPr lang="es-CL" sz="2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D92477-4BBF-471F-9C56-EC4253712FA4}"/>
              </a:ext>
            </a:extLst>
          </p:cNvPr>
          <p:cNvSpPr txBox="1"/>
          <p:nvPr/>
        </p:nvSpPr>
        <p:spPr>
          <a:xfrm>
            <a:off x="1893233" y="473359"/>
            <a:ext cx="725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75000"/>
                  </a:schemeClr>
                </a:solidFill>
              </a:rPr>
              <a:t>6- RECOMENDACIONES PARA UNA NUEVA LEY DE PESCA</a:t>
            </a:r>
          </a:p>
        </p:txBody>
      </p:sp>
    </p:spTree>
    <p:extLst>
      <p:ext uri="{BB962C8B-B14F-4D97-AF65-F5344CB8AC3E}">
        <p14:creationId xmlns:p14="http://schemas.microsoft.com/office/powerpoint/2010/main" val="343896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07961" y="523332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1138A1F-366A-41F1-A3CD-B8D8685E962C}"/>
              </a:ext>
            </a:extLst>
          </p:cNvPr>
          <p:cNvCxnSpPr/>
          <p:nvPr/>
        </p:nvCxnSpPr>
        <p:spPr>
          <a:xfrm>
            <a:off x="0" y="1032391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448C4-51CA-44C9-88F6-87DC16A4F3F4}"/>
              </a:ext>
            </a:extLst>
          </p:cNvPr>
          <p:cNvSpPr txBox="1"/>
          <p:nvPr/>
        </p:nvSpPr>
        <p:spPr>
          <a:xfrm>
            <a:off x="1210733" y="1721937"/>
            <a:ext cx="667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/>
              <a:t>1. Informacion de capturas – pesca procesada (últimos 5 años)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179659-CD34-4878-BE9B-6275A2CE9945}"/>
              </a:ext>
            </a:extLst>
          </p:cNvPr>
          <p:cNvSpPr txBox="1"/>
          <p:nvPr/>
        </p:nvSpPr>
        <p:spPr>
          <a:xfrm>
            <a:off x="1222902" y="2091269"/>
            <a:ext cx="6535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/>
              <a:t>2. Pesca Objetivo y Biomasa promedio comparada con Cuotas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86BD96-E750-4B04-8EB6-8FB0B31120DF}"/>
              </a:ext>
            </a:extLst>
          </p:cNvPr>
          <p:cNvSpPr txBox="1"/>
          <p:nvPr/>
        </p:nvSpPr>
        <p:spPr>
          <a:xfrm>
            <a:off x="1222902" y="2467930"/>
            <a:ext cx="5829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3. Aumento en pesca procesada por compras de pesca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D9810B-7137-4347-B987-386133A22F13}"/>
              </a:ext>
            </a:extLst>
          </p:cNvPr>
          <p:cNvSpPr txBox="1"/>
          <p:nvPr/>
        </p:nvSpPr>
        <p:spPr>
          <a:xfrm>
            <a:off x="1222902" y="2837262"/>
            <a:ext cx="717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4. Embarcaciones operando y trabajadores de lanchas artesanales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979F2BF-B4F9-4E64-A451-6A446185195F}"/>
              </a:ext>
            </a:extLst>
          </p:cNvPr>
          <p:cNvSpPr txBox="1"/>
          <p:nvPr/>
        </p:nvSpPr>
        <p:spPr>
          <a:xfrm>
            <a:off x="1222902" y="3206594"/>
            <a:ext cx="652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5. Personas trabajando en Planta Blumar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D92477-4BBF-471F-9C56-EC4253712FA4}"/>
              </a:ext>
            </a:extLst>
          </p:cNvPr>
          <p:cNvSpPr txBox="1"/>
          <p:nvPr/>
        </p:nvSpPr>
        <p:spPr>
          <a:xfrm>
            <a:off x="1421174" y="1227126"/>
            <a:ext cx="128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AGENDA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8982475-69FF-4CCC-B34A-7BED9B071D23}"/>
              </a:ext>
            </a:extLst>
          </p:cNvPr>
          <p:cNvSpPr txBox="1"/>
          <p:nvPr/>
        </p:nvSpPr>
        <p:spPr>
          <a:xfrm>
            <a:off x="1210733" y="3620629"/>
            <a:ext cx="652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6. Recomendaciones para un nueva ley de pesca.</a:t>
            </a:r>
          </a:p>
        </p:txBody>
      </p:sp>
    </p:spTree>
    <p:extLst>
      <p:ext uri="{BB962C8B-B14F-4D97-AF65-F5344CB8AC3E}">
        <p14:creationId xmlns:p14="http://schemas.microsoft.com/office/powerpoint/2010/main" val="353322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BEE41F5-A629-4774-9F27-82E3B1680ABD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67228" y="269332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AA7D411-7445-4BDB-991D-FEAE6FACF21E}"/>
              </a:ext>
            </a:extLst>
          </p:cNvPr>
          <p:cNvCxnSpPr/>
          <p:nvPr/>
        </p:nvCxnSpPr>
        <p:spPr>
          <a:xfrm>
            <a:off x="71438" y="710658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ABD8A7-E482-4D3C-9A97-A7F76501CB73}"/>
              </a:ext>
            </a:extLst>
          </p:cNvPr>
          <p:cNvSpPr txBox="1"/>
          <p:nvPr/>
        </p:nvSpPr>
        <p:spPr>
          <a:xfrm>
            <a:off x="2170111" y="231518"/>
            <a:ext cx="668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1- P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</a:rPr>
              <a:t>ROCESAMIENTO DE PESCA ORIGEN ARTESANAL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3D2368-3BFF-4EC4-8063-F8233B22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8" y="1416721"/>
            <a:ext cx="8397422" cy="43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BEE41F5-A629-4774-9F27-82E3B1680ABD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67228" y="269332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5D372B1-AA9B-4420-AEA0-28F30091A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377620"/>
              </p:ext>
            </p:extLst>
          </p:nvPr>
        </p:nvGraphicFramePr>
        <p:xfrm>
          <a:off x="395784" y="1050880"/>
          <a:ext cx="8311487" cy="509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0B75D6A-059D-42FB-A87B-5BDAA4F8A298}"/>
              </a:ext>
            </a:extLst>
          </p:cNvPr>
          <p:cNvCxnSpPr/>
          <p:nvPr/>
        </p:nvCxnSpPr>
        <p:spPr>
          <a:xfrm>
            <a:off x="71438" y="710658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C94CCA-D690-4C07-9C32-2C84F3E958D8}"/>
              </a:ext>
            </a:extLst>
          </p:cNvPr>
          <p:cNvSpPr txBox="1"/>
          <p:nvPr/>
        </p:nvSpPr>
        <p:spPr>
          <a:xfrm>
            <a:off x="2170111" y="231518"/>
            <a:ext cx="699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1- CRECIMIENTO SOSTENIDO-GESTION RESPONSABLE</a:t>
            </a:r>
            <a:endParaRPr lang="es-C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8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BEE41F5-A629-4774-9F27-82E3B1680ABD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67228" y="269332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42627A0-A485-4390-9BB3-FF7775280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511247"/>
              </p:ext>
            </p:extLst>
          </p:nvPr>
        </p:nvGraphicFramePr>
        <p:xfrm>
          <a:off x="267228" y="837660"/>
          <a:ext cx="8180736" cy="530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73CFBDC-0891-40EE-A018-F57AE26DD80F}"/>
              </a:ext>
            </a:extLst>
          </p:cNvPr>
          <p:cNvCxnSpPr/>
          <p:nvPr/>
        </p:nvCxnSpPr>
        <p:spPr>
          <a:xfrm>
            <a:off x="71438" y="710658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E3BAA3-EC37-415E-9090-133AE5E02D9C}"/>
              </a:ext>
            </a:extLst>
          </p:cNvPr>
          <p:cNvSpPr txBox="1"/>
          <p:nvPr/>
        </p:nvSpPr>
        <p:spPr>
          <a:xfrm>
            <a:off x="2170111" y="231518"/>
            <a:ext cx="2770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2 - PESCA OBJETIVO </a:t>
            </a:r>
            <a:endParaRPr lang="es-C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9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BEE41F5-A629-4774-9F27-82E3B1680ABD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67228" y="269332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7FDA443-8100-4424-846C-808683CC1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548758"/>
              </p:ext>
            </p:extLst>
          </p:nvPr>
        </p:nvGraphicFramePr>
        <p:xfrm>
          <a:off x="627797" y="1211778"/>
          <a:ext cx="8134066" cy="524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19D0C80-9718-4CE9-8B87-DC547E065959}"/>
              </a:ext>
            </a:extLst>
          </p:cNvPr>
          <p:cNvCxnSpPr/>
          <p:nvPr/>
        </p:nvCxnSpPr>
        <p:spPr>
          <a:xfrm>
            <a:off x="71438" y="710658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4CFE55-5D92-4FD4-BFBE-837F68D245AA}"/>
              </a:ext>
            </a:extLst>
          </p:cNvPr>
          <p:cNvSpPr txBox="1"/>
          <p:nvPr/>
        </p:nvSpPr>
        <p:spPr>
          <a:xfrm>
            <a:off x="2170111" y="231518"/>
            <a:ext cx="6490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2- BIOMASA SOSTENIBLE Y DE ALTA DISPOSICIÓN </a:t>
            </a:r>
            <a:endParaRPr lang="es-C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1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BEE41F5-A629-4774-9F27-82E3B1680ABD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67228" y="269332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19D0C80-9718-4CE9-8B87-DC547E065959}"/>
              </a:ext>
            </a:extLst>
          </p:cNvPr>
          <p:cNvCxnSpPr/>
          <p:nvPr/>
        </p:nvCxnSpPr>
        <p:spPr>
          <a:xfrm>
            <a:off x="71438" y="710658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340423-780A-4594-BAD2-F98F3905A74C}"/>
              </a:ext>
            </a:extLst>
          </p:cNvPr>
          <p:cNvSpPr txBox="1"/>
          <p:nvPr/>
        </p:nvSpPr>
        <p:spPr>
          <a:xfrm>
            <a:off x="391868" y="1285208"/>
            <a:ext cx="7274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COMPRA DE PESCA A QUIENES NO PESCAN Y VENDEN SUS CUOTAS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901BFFC-96C8-41C2-A8A0-A6F73C3E9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4" y="2156346"/>
            <a:ext cx="8748278" cy="32481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C9821A4-A612-4EBD-9932-BD75CF952A1B}"/>
              </a:ext>
            </a:extLst>
          </p:cNvPr>
          <p:cNvSpPr txBox="1"/>
          <p:nvPr/>
        </p:nvSpPr>
        <p:spPr>
          <a:xfrm>
            <a:off x="2170111" y="231518"/>
            <a:ext cx="436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3- GESTION PARA MAYOR CUOTA</a:t>
            </a:r>
            <a:endParaRPr lang="es-C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2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BEE41F5-A629-4774-9F27-82E3B1680ABD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67228" y="269332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19D0C80-9718-4CE9-8B87-DC547E065959}"/>
              </a:ext>
            </a:extLst>
          </p:cNvPr>
          <p:cNvCxnSpPr/>
          <p:nvPr/>
        </p:nvCxnSpPr>
        <p:spPr>
          <a:xfrm>
            <a:off x="71438" y="710658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340423-780A-4594-BAD2-F98F3905A74C}"/>
              </a:ext>
            </a:extLst>
          </p:cNvPr>
          <p:cNvSpPr txBox="1"/>
          <p:nvPr/>
        </p:nvSpPr>
        <p:spPr>
          <a:xfrm>
            <a:off x="934561" y="1087411"/>
            <a:ext cx="7274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COMPRA DE PESCA A QUIENES NO PESCAN Y VENDEN SUS CUOTAS</a:t>
            </a: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C1F3A810-C17F-4261-A908-FA652A473D34}"/>
              </a:ext>
            </a:extLst>
          </p:cNvPr>
          <p:cNvSpPr txBox="1"/>
          <p:nvPr/>
        </p:nvSpPr>
        <p:spPr>
          <a:xfrm>
            <a:off x="1642107" y="1644162"/>
            <a:ext cx="6331733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i="0" baseline="0" dirty="0"/>
              <a:t>PESCA - CUOTAS – COMPRAS Sardina + Anchoveta (miles de Ton)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151E14CE-67D3-49EC-8EC7-1E58D0515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446901"/>
              </p:ext>
            </p:extLst>
          </p:nvPr>
        </p:nvGraphicFramePr>
        <p:xfrm>
          <a:off x="385400" y="922327"/>
          <a:ext cx="8270542" cy="578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9A901824-B021-49A1-B896-72CBB3BE6A8C}"/>
              </a:ext>
            </a:extLst>
          </p:cNvPr>
          <p:cNvSpPr txBox="1"/>
          <p:nvPr/>
        </p:nvSpPr>
        <p:spPr>
          <a:xfrm>
            <a:off x="2170111" y="231518"/>
            <a:ext cx="436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3- GESTION PARA MAYOR CUOTA</a:t>
            </a:r>
            <a:endParaRPr lang="es-C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5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BEE41F5-A629-4774-9F27-82E3B1680ABD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grpSp>
        <p:nvGrpSpPr>
          <p:cNvPr id="8" name="docshapegroup7">
            <a:extLst>
              <a:ext uri="{FF2B5EF4-FFF2-40B4-BE49-F238E27FC236}">
                <a16:creationId xmlns:a16="http://schemas.microsoft.com/office/drawing/2014/main" id="{EFEAD782-0741-4678-A98B-9B89653F9822}"/>
              </a:ext>
            </a:extLst>
          </p:cNvPr>
          <p:cNvGrpSpPr>
            <a:grpSpLocks/>
          </p:cNvGrpSpPr>
          <p:nvPr/>
        </p:nvGrpSpPr>
        <p:grpSpPr bwMode="auto">
          <a:xfrm>
            <a:off x="267227" y="304166"/>
            <a:ext cx="1666875" cy="314325"/>
            <a:chOff x="0" y="0"/>
            <a:chExt cx="2737" cy="481"/>
          </a:xfrm>
        </p:grpSpPr>
        <p:sp>
          <p:nvSpPr>
            <p:cNvPr id="9" name="docshape8">
              <a:extLst>
                <a:ext uri="{FF2B5EF4-FFF2-40B4-BE49-F238E27FC236}">
                  <a16:creationId xmlns:a16="http://schemas.microsoft.com/office/drawing/2014/main" id="{ABEDAF0B-5DEC-4CED-B23E-856E2059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37" cy="481"/>
            </a:xfrm>
            <a:custGeom>
              <a:avLst/>
              <a:gdLst>
                <a:gd name="T0" fmla="*/ 362 w 2737"/>
                <a:gd name="T1" fmla="*/ 261 h 481"/>
                <a:gd name="T2" fmla="*/ 289 w 2737"/>
                <a:gd name="T3" fmla="*/ 205 h 481"/>
                <a:gd name="T4" fmla="*/ 332 w 2737"/>
                <a:gd name="T5" fmla="*/ 169 h 481"/>
                <a:gd name="T6" fmla="*/ 335 w 2737"/>
                <a:gd name="T7" fmla="*/ 77 h 481"/>
                <a:gd name="T8" fmla="*/ 246 w 2737"/>
                <a:gd name="T9" fmla="*/ 14 h 481"/>
                <a:gd name="T10" fmla="*/ 218 w 2737"/>
                <a:gd name="T11" fmla="*/ 385 h 481"/>
                <a:gd name="T12" fmla="*/ 152 w 2737"/>
                <a:gd name="T13" fmla="*/ 403 h 481"/>
                <a:gd name="T14" fmla="*/ 132 w 2737"/>
                <a:gd name="T15" fmla="*/ 267 h 481"/>
                <a:gd name="T16" fmla="*/ 170 w 2737"/>
                <a:gd name="T17" fmla="*/ 261 h 481"/>
                <a:gd name="T18" fmla="*/ 240 w 2737"/>
                <a:gd name="T19" fmla="*/ 304 h 481"/>
                <a:gd name="T20" fmla="*/ 213 w 2737"/>
                <a:gd name="T21" fmla="*/ 5 h 481"/>
                <a:gd name="T22" fmla="*/ 188 w 2737"/>
                <a:gd name="T23" fmla="*/ 177 h 481"/>
                <a:gd name="T24" fmla="*/ 132 w 2737"/>
                <a:gd name="T25" fmla="*/ 79 h 481"/>
                <a:gd name="T26" fmla="*/ 150 w 2737"/>
                <a:gd name="T27" fmla="*/ 77 h 481"/>
                <a:gd name="T28" fmla="*/ 208 w 2737"/>
                <a:gd name="T29" fmla="*/ 109 h 481"/>
                <a:gd name="T30" fmla="*/ 210 w 2737"/>
                <a:gd name="T31" fmla="*/ 5 h 481"/>
                <a:gd name="T32" fmla="*/ 2 w 2737"/>
                <a:gd name="T33" fmla="*/ 30 h 481"/>
                <a:gd name="T34" fmla="*/ 2 w 2737"/>
                <a:gd name="T35" fmla="*/ 92 h 481"/>
                <a:gd name="T36" fmla="*/ 83 w 2737"/>
                <a:gd name="T37" fmla="*/ 475 h 481"/>
                <a:gd name="T38" fmla="*/ 243 w 2737"/>
                <a:gd name="T39" fmla="*/ 469 h 481"/>
                <a:gd name="T40" fmla="*/ 363 w 2737"/>
                <a:gd name="T41" fmla="*/ 384 h 481"/>
                <a:gd name="T42" fmla="*/ 575 w 2737"/>
                <a:gd name="T43" fmla="*/ 397 h 481"/>
                <a:gd name="T44" fmla="*/ 433 w 2737"/>
                <a:gd name="T45" fmla="*/ 24 h 481"/>
                <a:gd name="T46" fmla="*/ 444 w 2737"/>
                <a:gd name="T47" fmla="*/ 100 h 481"/>
                <a:gd name="T48" fmla="*/ 736 w 2737"/>
                <a:gd name="T49" fmla="*/ 397 h 481"/>
                <a:gd name="T50" fmla="*/ 1061 w 2737"/>
                <a:gd name="T51" fmla="*/ 322 h 481"/>
                <a:gd name="T52" fmla="*/ 1018 w 2737"/>
                <a:gd name="T53" fmla="*/ 396 h 481"/>
                <a:gd name="T54" fmla="*/ 939 w 2737"/>
                <a:gd name="T55" fmla="*/ 376 h 481"/>
                <a:gd name="T56" fmla="*/ 920 w 2737"/>
                <a:gd name="T57" fmla="*/ 0 h 481"/>
                <a:gd name="T58" fmla="*/ 786 w 2737"/>
                <a:gd name="T59" fmla="*/ 49 h 481"/>
                <a:gd name="T60" fmla="*/ 789 w 2737"/>
                <a:gd name="T61" fmla="*/ 324 h 481"/>
                <a:gd name="T62" fmla="*/ 898 w 2737"/>
                <a:gd name="T63" fmla="*/ 470 h 481"/>
                <a:gd name="T64" fmla="*/ 1110 w 2737"/>
                <a:gd name="T65" fmla="*/ 431 h 481"/>
                <a:gd name="T66" fmla="*/ 1164 w 2737"/>
                <a:gd name="T67" fmla="*/ 0 h 481"/>
                <a:gd name="T68" fmla="*/ 1640 w 2737"/>
                <a:gd name="T69" fmla="*/ 0 h 481"/>
                <a:gd name="T70" fmla="*/ 1250 w 2737"/>
                <a:gd name="T71" fmla="*/ 0 h 481"/>
                <a:gd name="T72" fmla="*/ 1262 w 2737"/>
                <a:gd name="T73" fmla="*/ 53 h 481"/>
                <a:gd name="T74" fmla="*/ 1327 w 2737"/>
                <a:gd name="T75" fmla="*/ 478 h 481"/>
                <a:gd name="T76" fmla="*/ 1532 w 2737"/>
                <a:gd name="T77" fmla="*/ 478 h 481"/>
                <a:gd name="T78" fmla="*/ 1787 w 2737"/>
                <a:gd name="T79" fmla="*/ 478 h 481"/>
                <a:gd name="T80" fmla="*/ 2225 w 2737"/>
                <a:gd name="T81" fmla="*/ 309 h 481"/>
                <a:gd name="T82" fmla="*/ 2086 w 2737"/>
                <a:gd name="T83" fmla="*/ 0 h 481"/>
                <a:gd name="T84" fmla="*/ 2044 w 2737"/>
                <a:gd name="T85" fmla="*/ 176 h 481"/>
                <a:gd name="T86" fmla="*/ 1981 w 2737"/>
                <a:gd name="T87" fmla="*/ 0 h 481"/>
                <a:gd name="T88" fmla="*/ 1987 w 2737"/>
                <a:gd name="T89" fmla="*/ 45 h 481"/>
                <a:gd name="T90" fmla="*/ 1839 w 2737"/>
                <a:gd name="T91" fmla="*/ 478 h 481"/>
                <a:gd name="T92" fmla="*/ 2112 w 2737"/>
                <a:gd name="T93" fmla="*/ 389 h 481"/>
                <a:gd name="T94" fmla="*/ 2736 w 2737"/>
                <a:gd name="T95" fmla="*/ 478 h 481"/>
                <a:gd name="T96" fmla="*/ 2641 w 2737"/>
                <a:gd name="T97" fmla="*/ 239 h 481"/>
                <a:gd name="T98" fmla="*/ 2687 w 2737"/>
                <a:gd name="T99" fmla="*/ 174 h 481"/>
                <a:gd name="T100" fmla="*/ 2677 w 2737"/>
                <a:gd name="T101" fmla="*/ 72 h 481"/>
                <a:gd name="T102" fmla="*/ 2559 w 2737"/>
                <a:gd name="T103" fmla="*/ 7 h 481"/>
                <a:gd name="T104" fmla="*/ 2543 w 2737"/>
                <a:gd name="T105" fmla="*/ 194 h 481"/>
                <a:gd name="T106" fmla="*/ 2491 w 2737"/>
                <a:gd name="T107" fmla="*/ 208 h 481"/>
                <a:gd name="T108" fmla="*/ 2471 w 2737"/>
                <a:gd name="T109" fmla="*/ 79 h 481"/>
                <a:gd name="T110" fmla="*/ 2494 w 2737"/>
                <a:gd name="T111" fmla="*/ 77 h 481"/>
                <a:gd name="T112" fmla="*/ 2555 w 2737"/>
                <a:gd name="T113" fmla="*/ 124 h 481"/>
                <a:gd name="T114" fmla="*/ 2489 w 2737"/>
                <a:gd name="T115" fmla="*/ 0 h 481"/>
                <a:gd name="T116" fmla="*/ 2336 w 2737"/>
                <a:gd name="T117" fmla="*/ 49 h 481"/>
                <a:gd name="T118" fmla="*/ 2340 w 2737"/>
                <a:gd name="T119" fmla="*/ 478 h 481"/>
                <a:gd name="T120" fmla="*/ 2478 w 2737"/>
                <a:gd name="T121" fmla="*/ 285 h 481"/>
                <a:gd name="T122" fmla="*/ 2589 w 2737"/>
                <a:gd name="T123" fmla="*/ 478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7" h="481">
                  <a:moveTo>
                    <a:pt x="380" y="321"/>
                  </a:moveTo>
                  <a:lnTo>
                    <a:pt x="373" y="281"/>
                  </a:lnTo>
                  <a:lnTo>
                    <a:pt x="362" y="261"/>
                  </a:lnTo>
                  <a:lnTo>
                    <a:pt x="354" y="248"/>
                  </a:lnTo>
                  <a:lnTo>
                    <a:pt x="326" y="222"/>
                  </a:lnTo>
                  <a:lnTo>
                    <a:pt x="289" y="205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32" y="169"/>
                  </a:lnTo>
                  <a:lnTo>
                    <a:pt x="343" y="144"/>
                  </a:lnTo>
                  <a:lnTo>
                    <a:pt x="347" y="115"/>
                  </a:lnTo>
                  <a:lnTo>
                    <a:pt x="335" y="77"/>
                  </a:lnTo>
                  <a:lnTo>
                    <a:pt x="328" y="58"/>
                  </a:lnTo>
                  <a:lnTo>
                    <a:pt x="280" y="22"/>
                  </a:lnTo>
                  <a:lnTo>
                    <a:pt x="246" y="14"/>
                  </a:lnTo>
                  <a:lnTo>
                    <a:pt x="246" y="331"/>
                  </a:lnTo>
                  <a:lnTo>
                    <a:pt x="238" y="362"/>
                  </a:lnTo>
                  <a:lnTo>
                    <a:pt x="218" y="385"/>
                  </a:lnTo>
                  <a:lnTo>
                    <a:pt x="190" y="399"/>
                  </a:lnTo>
                  <a:lnTo>
                    <a:pt x="160" y="403"/>
                  </a:lnTo>
                  <a:lnTo>
                    <a:pt x="152" y="403"/>
                  </a:lnTo>
                  <a:lnTo>
                    <a:pt x="141" y="402"/>
                  </a:lnTo>
                  <a:lnTo>
                    <a:pt x="132" y="401"/>
                  </a:lnTo>
                  <a:lnTo>
                    <a:pt x="132" y="267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0" y="261"/>
                  </a:lnTo>
                  <a:lnTo>
                    <a:pt x="201" y="266"/>
                  </a:lnTo>
                  <a:lnTo>
                    <a:pt x="225" y="282"/>
                  </a:lnTo>
                  <a:lnTo>
                    <a:pt x="240" y="304"/>
                  </a:lnTo>
                  <a:lnTo>
                    <a:pt x="246" y="331"/>
                  </a:lnTo>
                  <a:lnTo>
                    <a:pt x="246" y="14"/>
                  </a:lnTo>
                  <a:lnTo>
                    <a:pt x="213" y="5"/>
                  </a:lnTo>
                  <a:lnTo>
                    <a:pt x="213" y="132"/>
                  </a:lnTo>
                  <a:lnTo>
                    <a:pt x="206" y="159"/>
                  </a:lnTo>
                  <a:lnTo>
                    <a:pt x="188" y="177"/>
                  </a:lnTo>
                  <a:lnTo>
                    <a:pt x="163" y="186"/>
                  </a:lnTo>
                  <a:lnTo>
                    <a:pt x="132" y="189"/>
                  </a:lnTo>
                  <a:lnTo>
                    <a:pt x="132" y="79"/>
                  </a:lnTo>
                  <a:lnTo>
                    <a:pt x="136" y="78"/>
                  </a:lnTo>
                  <a:lnTo>
                    <a:pt x="144" y="77"/>
                  </a:lnTo>
                  <a:lnTo>
                    <a:pt x="150" y="77"/>
                  </a:lnTo>
                  <a:lnTo>
                    <a:pt x="176" y="81"/>
                  </a:lnTo>
                  <a:lnTo>
                    <a:pt x="195" y="92"/>
                  </a:lnTo>
                  <a:lnTo>
                    <a:pt x="208" y="109"/>
                  </a:lnTo>
                  <a:lnTo>
                    <a:pt x="213" y="132"/>
                  </a:lnTo>
                  <a:lnTo>
                    <a:pt x="213" y="5"/>
                  </a:lnTo>
                  <a:lnTo>
                    <a:pt x="210" y="5"/>
                  </a:lnTo>
                  <a:lnTo>
                    <a:pt x="129" y="0"/>
                  </a:lnTo>
                  <a:lnTo>
                    <a:pt x="0" y="6"/>
                  </a:lnTo>
                  <a:lnTo>
                    <a:pt x="2" y="30"/>
                  </a:lnTo>
                  <a:lnTo>
                    <a:pt x="2" y="52"/>
                  </a:lnTo>
                  <a:lnTo>
                    <a:pt x="2" y="77"/>
                  </a:lnTo>
                  <a:lnTo>
                    <a:pt x="2" y="92"/>
                  </a:lnTo>
                  <a:lnTo>
                    <a:pt x="1" y="458"/>
                  </a:lnTo>
                  <a:lnTo>
                    <a:pt x="44" y="467"/>
                  </a:lnTo>
                  <a:lnTo>
                    <a:pt x="83" y="475"/>
                  </a:lnTo>
                  <a:lnTo>
                    <a:pt x="120" y="479"/>
                  </a:lnTo>
                  <a:lnTo>
                    <a:pt x="155" y="481"/>
                  </a:lnTo>
                  <a:lnTo>
                    <a:pt x="243" y="469"/>
                  </a:lnTo>
                  <a:lnTo>
                    <a:pt x="315" y="435"/>
                  </a:lnTo>
                  <a:lnTo>
                    <a:pt x="345" y="403"/>
                  </a:lnTo>
                  <a:lnTo>
                    <a:pt x="363" y="384"/>
                  </a:lnTo>
                  <a:lnTo>
                    <a:pt x="380" y="321"/>
                  </a:lnTo>
                  <a:close/>
                  <a:moveTo>
                    <a:pt x="736" y="397"/>
                  </a:moveTo>
                  <a:lnTo>
                    <a:pt x="575" y="397"/>
                  </a:lnTo>
                  <a:lnTo>
                    <a:pt x="575" y="0"/>
                  </a:lnTo>
                  <a:lnTo>
                    <a:pt x="420" y="0"/>
                  </a:lnTo>
                  <a:lnTo>
                    <a:pt x="433" y="24"/>
                  </a:lnTo>
                  <a:lnTo>
                    <a:pt x="440" y="49"/>
                  </a:lnTo>
                  <a:lnTo>
                    <a:pt x="443" y="74"/>
                  </a:lnTo>
                  <a:lnTo>
                    <a:pt x="444" y="100"/>
                  </a:lnTo>
                  <a:lnTo>
                    <a:pt x="444" y="478"/>
                  </a:lnTo>
                  <a:lnTo>
                    <a:pt x="706" y="478"/>
                  </a:lnTo>
                  <a:lnTo>
                    <a:pt x="736" y="397"/>
                  </a:lnTo>
                  <a:close/>
                  <a:moveTo>
                    <a:pt x="1164" y="0"/>
                  </a:moveTo>
                  <a:lnTo>
                    <a:pt x="1061" y="0"/>
                  </a:lnTo>
                  <a:lnTo>
                    <a:pt x="1061" y="322"/>
                  </a:lnTo>
                  <a:lnTo>
                    <a:pt x="1055" y="355"/>
                  </a:lnTo>
                  <a:lnTo>
                    <a:pt x="1041" y="380"/>
                  </a:lnTo>
                  <a:lnTo>
                    <a:pt x="1018" y="396"/>
                  </a:lnTo>
                  <a:lnTo>
                    <a:pt x="990" y="401"/>
                  </a:lnTo>
                  <a:lnTo>
                    <a:pt x="960" y="395"/>
                  </a:lnTo>
                  <a:lnTo>
                    <a:pt x="939" y="376"/>
                  </a:lnTo>
                  <a:lnTo>
                    <a:pt x="925" y="347"/>
                  </a:lnTo>
                  <a:lnTo>
                    <a:pt x="920" y="307"/>
                  </a:lnTo>
                  <a:lnTo>
                    <a:pt x="920" y="0"/>
                  </a:lnTo>
                  <a:lnTo>
                    <a:pt x="765" y="0"/>
                  </a:lnTo>
                  <a:lnTo>
                    <a:pt x="778" y="24"/>
                  </a:lnTo>
                  <a:lnTo>
                    <a:pt x="786" y="49"/>
                  </a:lnTo>
                  <a:lnTo>
                    <a:pt x="789" y="74"/>
                  </a:lnTo>
                  <a:lnTo>
                    <a:pt x="789" y="100"/>
                  </a:lnTo>
                  <a:lnTo>
                    <a:pt x="789" y="324"/>
                  </a:lnTo>
                  <a:lnTo>
                    <a:pt x="803" y="388"/>
                  </a:lnTo>
                  <a:lnTo>
                    <a:pt x="841" y="438"/>
                  </a:lnTo>
                  <a:lnTo>
                    <a:pt x="898" y="470"/>
                  </a:lnTo>
                  <a:lnTo>
                    <a:pt x="971" y="481"/>
                  </a:lnTo>
                  <a:lnTo>
                    <a:pt x="1049" y="468"/>
                  </a:lnTo>
                  <a:lnTo>
                    <a:pt x="1110" y="431"/>
                  </a:lnTo>
                  <a:lnTo>
                    <a:pt x="1150" y="375"/>
                  </a:lnTo>
                  <a:lnTo>
                    <a:pt x="1164" y="305"/>
                  </a:lnTo>
                  <a:lnTo>
                    <a:pt x="1164" y="0"/>
                  </a:lnTo>
                  <a:close/>
                  <a:moveTo>
                    <a:pt x="1787" y="478"/>
                  </a:moveTo>
                  <a:lnTo>
                    <a:pt x="1751" y="0"/>
                  </a:lnTo>
                  <a:lnTo>
                    <a:pt x="1640" y="0"/>
                  </a:lnTo>
                  <a:lnTo>
                    <a:pt x="1508" y="315"/>
                  </a:lnTo>
                  <a:lnTo>
                    <a:pt x="1378" y="0"/>
                  </a:lnTo>
                  <a:lnTo>
                    <a:pt x="1250" y="0"/>
                  </a:lnTo>
                  <a:lnTo>
                    <a:pt x="1256" y="18"/>
                  </a:lnTo>
                  <a:lnTo>
                    <a:pt x="1260" y="35"/>
                  </a:lnTo>
                  <a:lnTo>
                    <a:pt x="1262" y="53"/>
                  </a:lnTo>
                  <a:lnTo>
                    <a:pt x="1262" y="71"/>
                  </a:lnTo>
                  <a:lnTo>
                    <a:pt x="1230" y="478"/>
                  </a:lnTo>
                  <a:lnTo>
                    <a:pt x="1327" y="478"/>
                  </a:lnTo>
                  <a:lnTo>
                    <a:pt x="1342" y="214"/>
                  </a:lnTo>
                  <a:lnTo>
                    <a:pt x="1445" y="478"/>
                  </a:lnTo>
                  <a:lnTo>
                    <a:pt x="1532" y="478"/>
                  </a:lnTo>
                  <a:lnTo>
                    <a:pt x="1648" y="206"/>
                  </a:lnTo>
                  <a:lnTo>
                    <a:pt x="1664" y="478"/>
                  </a:lnTo>
                  <a:lnTo>
                    <a:pt x="1787" y="478"/>
                  </a:lnTo>
                  <a:close/>
                  <a:moveTo>
                    <a:pt x="2283" y="478"/>
                  </a:moveTo>
                  <a:lnTo>
                    <a:pt x="2252" y="389"/>
                  </a:lnTo>
                  <a:lnTo>
                    <a:pt x="2225" y="309"/>
                  </a:lnTo>
                  <a:lnTo>
                    <a:pt x="2179" y="176"/>
                  </a:lnTo>
                  <a:lnTo>
                    <a:pt x="2118" y="0"/>
                  </a:lnTo>
                  <a:lnTo>
                    <a:pt x="2086" y="0"/>
                  </a:lnTo>
                  <a:lnTo>
                    <a:pt x="2086" y="309"/>
                  </a:lnTo>
                  <a:lnTo>
                    <a:pt x="2002" y="309"/>
                  </a:lnTo>
                  <a:lnTo>
                    <a:pt x="2044" y="176"/>
                  </a:lnTo>
                  <a:lnTo>
                    <a:pt x="2086" y="309"/>
                  </a:lnTo>
                  <a:lnTo>
                    <a:pt x="2086" y="0"/>
                  </a:lnTo>
                  <a:lnTo>
                    <a:pt x="1981" y="0"/>
                  </a:lnTo>
                  <a:lnTo>
                    <a:pt x="1985" y="12"/>
                  </a:lnTo>
                  <a:lnTo>
                    <a:pt x="1987" y="23"/>
                  </a:lnTo>
                  <a:lnTo>
                    <a:pt x="1987" y="45"/>
                  </a:lnTo>
                  <a:lnTo>
                    <a:pt x="1985" y="56"/>
                  </a:lnTo>
                  <a:lnTo>
                    <a:pt x="1981" y="67"/>
                  </a:lnTo>
                  <a:lnTo>
                    <a:pt x="1839" y="478"/>
                  </a:lnTo>
                  <a:lnTo>
                    <a:pt x="1946" y="478"/>
                  </a:lnTo>
                  <a:lnTo>
                    <a:pt x="1975" y="389"/>
                  </a:lnTo>
                  <a:lnTo>
                    <a:pt x="2112" y="389"/>
                  </a:lnTo>
                  <a:lnTo>
                    <a:pt x="2142" y="478"/>
                  </a:lnTo>
                  <a:lnTo>
                    <a:pt x="2283" y="478"/>
                  </a:lnTo>
                  <a:close/>
                  <a:moveTo>
                    <a:pt x="2736" y="478"/>
                  </a:moveTo>
                  <a:lnTo>
                    <a:pt x="2618" y="284"/>
                  </a:lnTo>
                  <a:lnTo>
                    <a:pt x="2605" y="263"/>
                  </a:lnTo>
                  <a:lnTo>
                    <a:pt x="2641" y="239"/>
                  </a:lnTo>
                  <a:lnTo>
                    <a:pt x="2669" y="210"/>
                  </a:lnTo>
                  <a:lnTo>
                    <a:pt x="2670" y="208"/>
                  </a:lnTo>
                  <a:lnTo>
                    <a:pt x="2687" y="174"/>
                  </a:lnTo>
                  <a:lnTo>
                    <a:pt x="2693" y="133"/>
                  </a:lnTo>
                  <a:lnTo>
                    <a:pt x="2679" y="77"/>
                  </a:lnTo>
                  <a:lnTo>
                    <a:pt x="2677" y="72"/>
                  </a:lnTo>
                  <a:lnTo>
                    <a:pt x="2633" y="31"/>
                  </a:lnTo>
                  <a:lnTo>
                    <a:pt x="2568" y="7"/>
                  </a:lnTo>
                  <a:lnTo>
                    <a:pt x="2559" y="7"/>
                  </a:lnTo>
                  <a:lnTo>
                    <a:pt x="2559" y="151"/>
                  </a:lnTo>
                  <a:lnTo>
                    <a:pt x="2555" y="176"/>
                  </a:lnTo>
                  <a:lnTo>
                    <a:pt x="2543" y="194"/>
                  </a:lnTo>
                  <a:lnTo>
                    <a:pt x="2524" y="205"/>
                  </a:lnTo>
                  <a:lnTo>
                    <a:pt x="2499" y="208"/>
                  </a:lnTo>
                  <a:lnTo>
                    <a:pt x="2491" y="208"/>
                  </a:lnTo>
                  <a:lnTo>
                    <a:pt x="2482" y="208"/>
                  </a:lnTo>
                  <a:lnTo>
                    <a:pt x="2471" y="205"/>
                  </a:lnTo>
                  <a:lnTo>
                    <a:pt x="2471" y="79"/>
                  </a:lnTo>
                  <a:lnTo>
                    <a:pt x="2477" y="78"/>
                  </a:lnTo>
                  <a:lnTo>
                    <a:pt x="2490" y="77"/>
                  </a:lnTo>
                  <a:lnTo>
                    <a:pt x="2494" y="77"/>
                  </a:lnTo>
                  <a:lnTo>
                    <a:pt x="2522" y="84"/>
                  </a:lnTo>
                  <a:lnTo>
                    <a:pt x="2542" y="100"/>
                  </a:lnTo>
                  <a:lnTo>
                    <a:pt x="2555" y="124"/>
                  </a:lnTo>
                  <a:lnTo>
                    <a:pt x="2559" y="151"/>
                  </a:lnTo>
                  <a:lnTo>
                    <a:pt x="2559" y="7"/>
                  </a:lnTo>
                  <a:lnTo>
                    <a:pt x="2489" y="0"/>
                  </a:lnTo>
                  <a:lnTo>
                    <a:pt x="2316" y="0"/>
                  </a:lnTo>
                  <a:lnTo>
                    <a:pt x="2329" y="24"/>
                  </a:lnTo>
                  <a:lnTo>
                    <a:pt x="2336" y="49"/>
                  </a:lnTo>
                  <a:lnTo>
                    <a:pt x="2339" y="74"/>
                  </a:lnTo>
                  <a:lnTo>
                    <a:pt x="2340" y="100"/>
                  </a:lnTo>
                  <a:lnTo>
                    <a:pt x="2340" y="478"/>
                  </a:lnTo>
                  <a:lnTo>
                    <a:pt x="2471" y="478"/>
                  </a:lnTo>
                  <a:lnTo>
                    <a:pt x="2471" y="284"/>
                  </a:lnTo>
                  <a:lnTo>
                    <a:pt x="2478" y="285"/>
                  </a:lnTo>
                  <a:lnTo>
                    <a:pt x="2485" y="287"/>
                  </a:lnTo>
                  <a:lnTo>
                    <a:pt x="2490" y="287"/>
                  </a:lnTo>
                  <a:lnTo>
                    <a:pt x="2589" y="478"/>
                  </a:lnTo>
                  <a:lnTo>
                    <a:pt x="2736" y="478"/>
                  </a:lnTo>
                  <a:close/>
                </a:path>
              </a:pathLst>
            </a:custGeom>
            <a:solidFill>
              <a:srgbClr val="001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D969BF2-4325-4863-9CDC-13F4FAEF4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20109"/>
              </p:ext>
            </p:extLst>
          </p:nvPr>
        </p:nvGraphicFramePr>
        <p:xfrm>
          <a:off x="1100665" y="899098"/>
          <a:ext cx="6910571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95C18EA-7ACE-4427-B35B-11B5BD9BE8BB}"/>
              </a:ext>
            </a:extLst>
          </p:cNvPr>
          <p:cNvCxnSpPr/>
          <p:nvPr/>
        </p:nvCxnSpPr>
        <p:spPr>
          <a:xfrm>
            <a:off x="71438" y="710658"/>
            <a:ext cx="88984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7EDFE8C-27FC-47C5-ADB3-FF34B63CF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475362"/>
              </p:ext>
            </p:extLst>
          </p:nvPr>
        </p:nvGraphicFramePr>
        <p:xfrm>
          <a:off x="1100665" y="3642297"/>
          <a:ext cx="6770681" cy="307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0E790509-E918-4F38-A48D-AE9FE80A845F}"/>
              </a:ext>
            </a:extLst>
          </p:cNvPr>
          <p:cNvSpPr txBox="1"/>
          <p:nvPr/>
        </p:nvSpPr>
        <p:spPr>
          <a:xfrm>
            <a:off x="2170111" y="231518"/>
            <a:ext cx="517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4- OPERACIÓN LANCHAS ARTESANALES</a:t>
            </a:r>
            <a:endParaRPr lang="es-C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1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224</Words>
  <Application>Microsoft Office PowerPoint</Application>
  <PresentationFormat>Presentación en pantalla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Jainaga</dc:creator>
  <cp:lastModifiedBy>Carlos Jainaga</cp:lastModifiedBy>
  <cp:revision>47</cp:revision>
  <cp:lastPrinted>2023-01-26T18:02:17Z</cp:lastPrinted>
  <dcterms:created xsi:type="dcterms:W3CDTF">2023-01-20T18:39:46Z</dcterms:created>
  <dcterms:modified xsi:type="dcterms:W3CDTF">2023-01-27T13:55:51Z</dcterms:modified>
</cp:coreProperties>
</file>