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32277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336020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026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90421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775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1906178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7947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384752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303631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5E79BBB-234D-478E-B42C-CA5366E6D646}" type="datetimeFigureOut">
              <a:rPr lang="es-CL" smtClean="0"/>
              <a:t>27-01-2023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94066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E79BBB-234D-478E-B42C-CA5366E6D646}" type="datetimeFigureOut">
              <a:rPr lang="es-CL" smtClean="0"/>
              <a:t>27-01-2023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123356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E79BBB-234D-478E-B42C-CA5366E6D646}" type="datetimeFigureOut">
              <a:rPr lang="es-CL" smtClean="0"/>
              <a:t>27-01-2023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12876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E79BBB-234D-478E-B42C-CA5366E6D646}" type="datetimeFigureOut">
              <a:rPr lang="es-CL" smtClean="0"/>
              <a:t>27-01-2023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240435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79BBB-234D-478E-B42C-CA5366E6D646}" type="datetimeFigureOut">
              <a:rPr lang="es-CL" smtClean="0"/>
              <a:t>27-01-2023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467305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5E79BBB-234D-478E-B42C-CA5366E6D646}" type="datetimeFigureOut">
              <a:rPr lang="es-CL" smtClean="0"/>
              <a:t>27-01-2023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090AC0-CD4E-4CC5-BDDF-53B4374AC89A}" type="slidenum">
              <a:rPr lang="es-CL" smtClean="0"/>
              <a:t>‹Nº›</a:t>
            </a:fld>
            <a:endParaRPr lang="es-CL"/>
          </a:p>
        </p:txBody>
      </p:sp>
    </p:spTree>
    <p:extLst>
      <p:ext uri="{BB962C8B-B14F-4D97-AF65-F5344CB8AC3E}">
        <p14:creationId xmlns:p14="http://schemas.microsoft.com/office/powerpoint/2010/main" val="231235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67090AC0-CD4E-4CC5-BDDF-53B4374AC89A}" type="slidenum">
              <a:rPr lang="es-CL" smtClean="0"/>
              <a:t>‹Nº›</a:t>
            </a:fld>
            <a:endParaRPr lang="es-CL"/>
          </a:p>
        </p:txBody>
      </p:sp>
      <p:sp>
        <p:nvSpPr>
          <p:cNvPr id="5" name="Date Placeholder 4"/>
          <p:cNvSpPr>
            <a:spLocks noGrp="1"/>
          </p:cNvSpPr>
          <p:nvPr>
            <p:ph type="dt" sz="half" idx="10"/>
          </p:nvPr>
        </p:nvSpPr>
        <p:spPr/>
        <p:txBody>
          <a:bodyPr/>
          <a:lstStyle/>
          <a:p>
            <a:fld id="{C5E79BBB-234D-478E-B42C-CA5366E6D646}" type="datetimeFigureOut">
              <a:rPr lang="es-CL" smtClean="0"/>
              <a:t>27-01-2023</a:t>
            </a:fld>
            <a:endParaRPr lang="es-CL"/>
          </a:p>
        </p:txBody>
      </p:sp>
    </p:spTree>
    <p:extLst>
      <p:ext uri="{BB962C8B-B14F-4D97-AF65-F5344CB8AC3E}">
        <p14:creationId xmlns:p14="http://schemas.microsoft.com/office/powerpoint/2010/main" val="369998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E79BBB-234D-478E-B42C-CA5366E6D646}" type="datetimeFigureOut">
              <a:rPr lang="es-CL" smtClean="0"/>
              <a:t>27-01-2023</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090AC0-CD4E-4CC5-BDDF-53B4374AC89A}" type="slidenum">
              <a:rPr lang="es-CL" smtClean="0"/>
              <a:t>‹Nº›</a:t>
            </a:fld>
            <a:endParaRPr lang="es-CL"/>
          </a:p>
        </p:txBody>
      </p:sp>
    </p:spTree>
    <p:extLst>
      <p:ext uri="{BB962C8B-B14F-4D97-AF65-F5344CB8AC3E}">
        <p14:creationId xmlns:p14="http://schemas.microsoft.com/office/powerpoint/2010/main" val="288970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fi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fi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fi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fi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04F144A-D8BB-C1E2-B3B6-C048C6965C9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702" b="4273"/>
          <a:stretch/>
        </p:blipFill>
        <p:spPr>
          <a:xfrm>
            <a:off x="20" y="-38099"/>
            <a:ext cx="12191980" cy="6857999"/>
          </a:xfrm>
          <a:prstGeom prst="rect">
            <a:avLst/>
          </a:prstGeom>
        </p:spPr>
      </p:pic>
      <p:sp>
        <p:nvSpPr>
          <p:cNvPr id="2" name="Título 1">
            <a:extLst>
              <a:ext uri="{FF2B5EF4-FFF2-40B4-BE49-F238E27FC236}">
                <a16:creationId xmlns:a16="http://schemas.microsoft.com/office/drawing/2014/main" id="{947240FF-DD31-6CBD-3996-A4309CB17BED}"/>
              </a:ext>
            </a:extLst>
          </p:cNvPr>
          <p:cNvSpPr>
            <a:spLocks noGrp="1"/>
          </p:cNvSpPr>
          <p:nvPr>
            <p:ph type="ctrTitle"/>
          </p:nvPr>
        </p:nvSpPr>
        <p:spPr>
          <a:xfrm>
            <a:off x="1524000" y="1122362"/>
            <a:ext cx="9144000" cy="2900518"/>
          </a:xfrm>
        </p:spPr>
        <p:txBody>
          <a:bodyPr>
            <a:normAutofit/>
          </a:bodyPr>
          <a:lstStyle/>
          <a:p>
            <a:r>
              <a:rPr lang="es-CL" dirty="0">
                <a:solidFill>
                  <a:srgbClr val="FFFFFF"/>
                </a:solidFill>
              </a:rPr>
              <a:t>PRESENTACION TRABAJADORES DE LA INDUSTRIA PLANTA CORRAL</a:t>
            </a:r>
          </a:p>
        </p:txBody>
      </p:sp>
      <p:sp>
        <p:nvSpPr>
          <p:cNvPr id="3" name="Subtítulo 2">
            <a:extLst>
              <a:ext uri="{FF2B5EF4-FFF2-40B4-BE49-F238E27FC236}">
                <a16:creationId xmlns:a16="http://schemas.microsoft.com/office/drawing/2014/main" id="{56ED4C85-8C46-77BC-DCF4-B38B155EC2D1}"/>
              </a:ext>
            </a:extLst>
          </p:cNvPr>
          <p:cNvSpPr>
            <a:spLocks noGrp="1"/>
          </p:cNvSpPr>
          <p:nvPr>
            <p:ph type="subTitle" idx="1"/>
          </p:nvPr>
        </p:nvSpPr>
        <p:spPr>
          <a:xfrm>
            <a:off x="1524000" y="4159404"/>
            <a:ext cx="9144000" cy="1098395"/>
          </a:xfrm>
        </p:spPr>
        <p:txBody>
          <a:bodyPr>
            <a:normAutofit/>
          </a:bodyPr>
          <a:lstStyle/>
          <a:p>
            <a:r>
              <a:rPr lang="es-CL" dirty="0">
                <a:solidFill>
                  <a:srgbClr val="FFFFFF"/>
                </a:solidFill>
              </a:rPr>
              <a:t>NUEVA LEY DE PESCA</a:t>
            </a:r>
          </a:p>
        </p:txBody>
      </p:sp>
    </p:spTree>
    <p:extLst>
      <p:ext uri="{BB962C8B-B14F-4D97-AF65-F5344CB8AC3E}">
        <p14:creationId xmlns:p14="http://schemas.microsoft.com/office/powerpoint/2010/main" val="13062862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4019A-8CB0-0681-803E-98FFC23770EA}"/>
              </a:ext>
            </a:extLst>
          </p:cNvPr>
          <p:cNvSpPr>
            <a:spLocks noGrp="1"/>
          </p:cNvSpPr>
          <p:nvPr>
            <p:ph type="title"/>
          </p:nvPr>
        </p:nvSpPr>
        <p:spPr>
          <a:xfrm>
            <a:off x="643467" y="321734"/>
            <a:ext cx="10905066" cy="1135737"/>
          </a:xfrm>
        </p:spPr>
        <p:txBody>
          <a:bodyPr>
            <a:normAutofit/>
          </a:bodyPr>
          <a:lstStyle/>
          <a:p>
            <a:r>
              <a:rPr lang="es-CL" sz="3600"/>
              <a:t>EVOLUCION EN EL TIEMPO </a:t>
            </a:r>
          </a:p>
        </p:txBody>
      </p:sp>
      <p:sp>
        <p:nvSpPr>
          <p:cNvPr id="3" name="Marcador de contenido 2">
            <a:extLst>
              <a:ext uri="{FF2B5EF4-FFF2-40B4-BE49-F238E27FC236}">
                <a16:creationId xmlns:a16="http://schemas.microsoft.com/office/drawing/2014/main" id="{CEE2391F-BF51-7D18-82B7-8B7C4BCD7835}"/>
              </a:ext>
            </a:extLst>
          </p:cNvPr>
          <p:cNvSpPr>
            <a:spLocks noGrp="1"/>
          </p:cNvSpPr>
          <p:nvPr>
            <p:ph idx="1"/>
          </p:nvPr>
        </p:nvSpPr>
        <p:spPr>
          <a:xfrm>
            <a:off x="643469" y="1782981"/>
            <a:ext cx="4008384" cy="4393982"/>
          </a:xfrm>
        </p:spPr>
        <p:txBody>
          <a:bodyPr>
            <a:normAutofit fontScale="85000" lnSpcReduction="10000"/>
          </a:bodyPr>
          <a:lstStyle/>
          <a:p>
            <a:r>
              <a:rPr lang="es-CL" sz="1700" dirty="0"/>
              <a:t>LOS TRABAJADORES DE PLANTA CORRAL, EN NUESTROS INICIOS NOS ENCONTRAMOS CON UN ESCENARIO DEMASIADO FAVORABLE EN CUANTO A CUOTAS PESQUERAS, RECORDEMOS QUE LOS PRIMEROS AÑOS TUVIMOS MAS DE 1000 TONELADAS DIARIAS DE PESCA, POR TEMPORADA  Y  QUE INCLUSO UN AÑO LLEGAMOS A LAS 120.000 TONELADAS ANUALES, TUVIMOS DESEMBARQUES INDUSTRIALES Y ARTESANALES TODOS LOS DÍAS, EN ESOS TIEMPOS CORRIA EL RUMOR DE QUE AL RITMO QUE LLEVABAMOS, EN UNOS 10 AÑOS NUESTRA FUENTE LABORAL DESAPARECERIA Y OCURRIRIA LO QUE PASO EN OTRAS ZONAS, VIVIAMOS CON UNA GRAN INCERTIDUMBRE EN LOS AÑOS VENIDEROS HASTA  QUE LLEGO UN MINUTO QUE OCURRIO LO QUE LO QUE NUNCA HUBIERAMOS QUERIDO, EMPEZO A ESCASEAR LA PESCA.</a:t>
            </a:r>
          </a:p>
        </p:txBody>
      </p:sp>
      <p:pic>
        <p:nvPicPr>
          <p:cNvPr id="5" name="Imagen 4" descr="Gráfico">
            <a:extLst>
              <a:ext uri="{FF2B5EF4-FFF2-40B4-BE49-F238E27FC236}">
                <a16:creationId xmlns:a16="http://schemas.microsoft.com/office/drawing/2014/main" id="{3BE7CBB7-EC23-F2E5-DE4A-5043787B7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20" y="2142679"/>
            <a:ext cx="6253212" cy="3642496"/>
          </a:xfrm>
          <a:prstGeom prst="rect">
            <a:avLst/>
          </a:prstGeom>
        </p:spPr>
      </p:pic>
    </p:spTree>
    <p:extLst>
      <p:ext uri="{BB962C8B-B14F-4D97-AF65-F5344CB8AC3E}">
        <p14:creationId xmlns:p14="http://schemas.microsoft.com/office/powerpoint/2010/main" val="125716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7B81F2-3518-A0D0-1D81-288CD5397068}"/>
              </a:ext>
            </a:extLst>
          </p:cNvPr>
          <p:cNvSpPr>
            <a:spLocks noGrp="1"/>
          </p:cNvSpPr>
          <p:nvPr>
            <p:ph type="title"/>
          </p:nvPr>
        </p:nvSpPr>
        <p:spPr>
          <a:xfrm>
            <a:off x="677334" y="609600"/>
            <a:ext cx="8596668" cy="1320800"/>
          </a:xfrm>
        </p:spPr>
        <p:txBody>
          <a:bodyPr anchor="t">
            <a:normAutofit/>
          </a:bodyPr>
          <a:lstStyle/>
          <a:p>
            <a:r>
              <a:rPr lang="es-CL"/>
              <a:t>AÑO 2012</a:t>
            </a:r>
            <a:endParaRPr lang="es-CL" dirty="0"/>
          </a:p>
        </p:txBody>
      </p:sp>
      <p:sp>
        <p:nvSpPr>
          <p:cNvPr id="3" name="Marcador de contenido 2">
            <a:extLst>
              <a:ext uri="{FF2B5EF4-FFF2-40B4-BE49-F238E27FC236}">
                <a16:creationId xmlns:a16="http://schemas.microsoft.com/office/drawing/2014/main" id="{EE4D7F6C-F40A-37A6-2220-4B7E918B1640}"/>
              </a:ext>
            </a:extLst>
          </p:cNvPr>
          <p:cNvSpPr>
            <a:spLocks noGrp="1"/>
          </p:cNvSpPr>
          <p:nvPr>
            <p:ph idx="1"/>
          </p:nvPr>
        </p:nvSpPr>
        <p:spPr>
          <a:xfrm>
            <a:off x="677334" y="2160590"/>
            <a:ext cx="5220430" cy="3701270"/>
          </a:xfrm>
        </p:spPr>
        <p:txBody>
          <a:bodyPr>
            <a:normAutofit/>
          </a:bodyPr>
          <a:lstStyle/>
          <a:p>
            <a:pPr>
              <a:lnSpc>
                <a:spcPct val="90000"/>
              </a:lnSpc>
            </a:pPr>
            <a:r>
              <a:rPr lang="es-CL" sz="1300" dirty="0"/>
              <a:t>ESTE AÑO MARCA UN IMPORTANTE ACONTECIMIENTO COMO TRABAJADORES, OCURRE LA FUSION DE PESQUERA ITATA Y PESQUERA GOLFO Y NACE BLUMAR, UNA IMPORTANTE ESTRATEGIA QUE NOS ASEGURO ESTABILIDAD EN UNOS TIEMPOS EN QUE LA INDUSTRIA PELIGRABA, POR LA DISMINUCION DE LA PESCA, YA EN EL 2013 SE PROMULGA LA NUEVA LEY DE PESCA QUE NOS DA UNA NUEVA MIRADA COMO TRABAJADORES PORQUE CUIDA DE MANERA EFICIENTE LOS RECURSOS, EN LOS AÑOS QUE VINIERON, VEMOS LOS ESTUDIOS CIENTIFICOS DEL BARCO ABATE MOLINA, COSA QUE NOSOTROS SEGUIMOS CON ATENCION PORQUE NOS DABA UNA MIRADA DE LA BIOMASA QUE TENEMOS DEL RECURSO, ESTOS ESTUDIOS PERMITIERON REGULAR LAS CUOTAS ANUALES QUE PODIAMOS PROCESAR POR AÑO EN NUETRA EMPRESA, INDEPENDIENTE DE LO BAJO DE LAS CUOTAS LOS PRIMEROS AÑOS NOS HIZO ESTAR MAS SEGUROS EN CUANTO A LO LABORAL PORQUE LLEGO LA ESTABILIDAD QUE TANTO ANHELABAMOS Y NOS PERMITIO QUE SE PUEDA RECUPERARA EL RECURSO.</a:t>
            </a:r>
          </a:p>
        </p:txBody>
      </p:sp>
      <p:pic>
        <p:nvPicPr>
          <p:cNvPr id="5" name="Imagen 4" descr="Logotipo, nombre de la empresa&#10;&#10;Descripción generada automáticamente">
            <a:extLst>
              <a:ext uri="{FF2B5EF4-FFF2-40B4-BE49-F238E27FC236}">
                <a16:creationId xmlns:a16="http://schemas.microsoft.com/office/drawing/2014/main" id="{D01FF0D1-DBD3-CB22-F072-8633D4335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417" y="2159000"/>
            <a:ext cx="3145536" cy="1761500"/>
          </a:xfrm>
          <a:prstGeom prst="rect">
            <a:avLst/>
          </a:prstGeom>
        </p:spPr>
      </p:pic>
    </p:spTree>
    <p:extLst>
      <p:ext uri="{BB962C8B-B14F-4D97-AF65-F5344CB8AC3E}">
        <p14:creationId xmlns:p14="http://schemas.microsoft.com/office/powerpoint/2010/main" val="35913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F8B05-AF66-203C-D1A1-6904D830710C}"/>
              </a:ext>
            </a:extLst>
          </p:cNvPr>
          <p:cNvSpPr>
            <a:spLocks noGrp="1"/>
          </p:cNvSpPr>
          <p:nvPr>
            <p:ph type="title"/>
          </p:nvPr>
        </p:nvSpPr>
        <p:spPr>
          <a:xfrm>
            <a:off x="677334" y="609600"/>
            <a:ext cx="8596668" cy="1320800"/>
          </a:xfrm>
        </p:spPr>
        <p:txBody>
          <a:bodyPr anchor="t">
            <a:normAutofit/>
          </a:bodyPr>
          <a:lstStyle/>
          <a:p>
            <a:r>
              <a:rPr lang="es-CL" dirty="0"/>
              <a:t>ACTUALIDAD </a:t>
            </a:r>
          </a:p>
        </p:txBody>
      </p:sp>
      <p:sp>
        <p:nvSpPr>
          <p:cNvPr id="3" name="Marcador de contenido 2">
            <a:extLst>
              <a:ext uri="{FF2B5EF4-FFF2-40B4-BE49-F238E27FC236}">
                <a16:creationId xmlns:a16="http://schemas.microsoft.com/office/drawing/2014/main" id="{F8252260-D468-4010-2E30-5038B7923CD5}"/>
              </a:ext>
            </a:extLst>
          </p:cNvPr>
          <p:cNvSpPr>
            <a:spLocks noGrp="1"/>
          </p:cNvSpPr>
          <p:nvPr>
            <p:ph idx="1"/>
          </p:nvPr>
        </p:nvSpPr>
        <p:spPr>
          <a:xfrm>
            <a:off x="677334" y="2160589"/>
            <a:ext cx="3957349" cy="3880773"/>
          </a:xfrm>
        </p:spPr>
        <p:txBody>
          <a:bodyPr>
            <a:normAutofit fontScale="92500"/>
          </a:bodyPr>
          <a:lstStyle/>
          <a:p>
            <a:pPr>
              <a:lnSpc>
                <a:spcPct val="90000"/>
              </a:lnSpc>
            </a:pPr>
            <a:r>
              <a:rPr lang="es-CL" sz="1500" dirty="0"/>
              <a:t>EN LA ACTUALIDAD LOS TRABAJADORES DE LA INDUSTRIA DE LA REGION DE LOS RIOS  TENEMOS LA SEGURIDAD DE QUE LOS RECURSOS ESTAN MUY BIEN CUIDADOS, PORQUE SABEMOS QUE HAN CRECIO DE MANERA SUSTENTABLE EN EL TIEMPO, ES POR ESTO QUE SOLICITAMOS QUE LA CUOTA ANUAL SEA OTORGADA DE ACUEDO A LOS ESTUDIOS QUE SE REALIZAN AÑO A AÑO, NO ENTENDEMOS LO QUE SUCEDE EN OTRAS REGIONES, QUE TIENEN CUOTAS ELEVADAS Y TIENEN POCA BIOMASA Y NOSOTROS TENEMOS POCA CUOTA Y HARTA BIOMASA, ESTO LLEVA A QUE DE OTRAS REGIONES NOS VENDAN PESCA Y QUE SEA EXTRAIDA EN NUESTRA REGION, LO QUE NO ES MALO, PERO SI TENEMOS MAS RECURSO ES ILOGICO QUE USUFRUCTEN CON LO QUE PERTECE A LA REGION.</a:t>
            </a:r>
          </a:p>
        </p:txBody>
      </p:sp>
      <p:pic>
        <p:nvPicPr>
          <p:cNvPr id="5" name="Imagen 4" descr="Un barco en el mar&#10;&#10;Descripción generada automáticamente">
            <a:extLst>
              <a:ext uri="{FF2B5EF4-FFF2-40B4-BE49-F238E27FC236}">
                <a16:creationId xmlns:a16="http://schemas.microsoft.com/office/drawing/2014/main" id="{FB13248E-30BD-BA20-4434-CD7CD3CDD2D3}"/>
              </a:ext>
            </a:extLst>
          </p:cNvPr>
          <p:cNvPicPr>
            <a:picLocks noChangeAspect="1"/>
          </p:cNvPicPr>
          <p:nvPr/>
        </p:nvPicPr>
        <p:blipFill rotWithShape="1">
          <a:blip r:embed="rId2">
            <a:extLst>
              <a:ext uri="{28A0092B-C50C-407E-A947-70E740481C1C}">
                <a14:useLocalDpi xmlns:a14="http://schemas.microsoft.com/office/drawing/2010/main" val="0"/>
              </a:ext>
            </a:extLst>
          </a:blip>
          <a:srcRect l="31030" r="15576" b="-1"/>
          <a:stretch/>
        </p:blipFill>
        <p:spPr>
          <a:xfrm>
            <a:off x="4857451" y="2159331"/>
            <a:ext cx="4415050" cy="3882362"/>
          </a:xfrm>
          <a:prstGeom prst="rect">
            <a:avLst/>
          </a:prstGeom>
        </p:spPr>
      </p:pic>
    </p:spTree>
    <p:extLst>
      <p:ext uri="{BB962C8B-B14F-4D97-AF65-F5344CB8AC3E}">
        <p14:creationId xmlns:p14="http://schemas.microsoft.com/office/powerpoint/2010/main" val="118951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BBBDB-F8E1-85F2-BBBE-D8592795964C}"/>
              </a:ext>
            </a:extLst>
          </p:cNvPr>
          <p:cNvSpPr>
            <a:spLocks noGrp="1"/>
          </p:cNvSpPr>
          <p:nvPr>
            <p:ph type="title"/>
          </p:nvPr>
        </p:nvSpPr>
        <p:spPr>
          <a:xfrm>
            <a:off x="677334" y="609600"/>
            <a:ext cx="8596668" cy="1320800"/>
          </a:xfrm>
        </p:spPr>
        <p:txBody>
          <a:bodyPr anchor="t">
            <a:normAutofit/>
          </a:bodyPr>
          <a:lstStyle/>
          <a:p>
            <a:r>
              <a:rPr lang="es-CL" dirty="0"/>
              <a:t>MEDIO AMBIENTE </a:t>
            </a:r>
          </a:p>
        </p:txBody>
      </p:sp>
      <p:sp>
        <p:nvSpPr>
          <p:cNvPr id="3" name="Marcador de contenido 2">
            <a:extLst>
              <a:ext uri="{FF2B5EF4-FFF2-40B4-BE49-F238E27FC236}">
                <a16:creationId xmlns:a16="http://schemas.microsoft.com/office/drawing/2014/main" id="{2353136F-1B04-349F-A330-FD1ACBCDBC4E}"/>
              </a:ext>
            </a:extLst>
          </p:cNvPr>
          <p:cNvSpPr>
            <a:spLocks noGrp="1"/>
          </p:cNvSpPr>
          <p:nvPr>
            <p:ph idx="1"/>
          </p:nvPr>
        </p:nvSpPr>
        <p:spPr>
          <a:xfrm>
            <a:off x="677334" y="2160589"/>
            <a:ext cx="5220430" cy="3880773"/>
          </a:xfrm>
        </p:spPr>
        <p:txBody>
          <a:bodyPr>
            <a:normAutofit/>
          </a:bodyPr>
          <a:lstStyle/>
          <a:p>
            <a:pPr>
              <a:lnSpc>
                <a:spcPct val="90000"/>
              </a:lnSpc>
            </a:pPr>
            <a:r>
              <a:rPr lang="es-CL" dirty="0"/>
              <a:t>COMO TRABAJADORES, HEMOS VISTO COMO EN NUESTRA EMPRESA A EVOLUCIONADO EN ESTE TEMA TANTO QUE A HECHO MAS DE LO QUE DICTA LA LEY, DESTACAMOS LA PREOCUPACION HACIA LA COMUNIDAD, UN EJEMPLO DE LO QUE HABLAMOS ES LA IMPLEMENTACION DE UNA PLANTA DE OZONO PARA DISMINUIR LOS OLORES, EL TEMA DE RECICLAJE DE BATERIAS Y PILAS EN TODA LA COMUNA DE CORRAL, TENEMOS HASTA COMPOSTAJE CON RECIDUOS QUE GENERA NUESTRO CASINO, RECICLAMOS LOS RECIDUOS PLASTICOS Y DE PAPEL QUE GENERAMOS, DEBE SER INCORPORADO EN LA LEY, EL RECICLAJE.</a:t>
            </a:r>
          </a:p>
          <a:p>
            <a:pPr>
              <a:lnSpc>
                <a:spcPct val="90000"/>
              </a:lnSpc>
            </a:pPr>
            <a:endParaRPr lang="es-CL" dirty="0"/>
          </a:p>
        </p:txBody>
      </p:sp>
      <p:pic>
        <p:nvPicPr>
          <p:cNvPr id="5" name="Imagen 4" descr="Imagen que contiene edificio, jaula, tabla, cocina&#10;&#10;Descripción generada automáticamente">
            <a:extLst>
              <a:ext uri="{FF2B5EF4-FFF2-40B4-BE49-F238E27FC236}">
                <a16:creationId xmlns:a16="http://schemas.microsoft.com/office/drawing/2014/main" id="{AFF21BD7-90C8-ED6E-2315-174B18E9B22B}"/>
              </a:ext>
            </a:extLst>
          </p:cNvPr>
          <p:cNvPicPr>
            <a:picLocks noChangeAspect="1"/>
          </p:cNvPicPr>
          <p:nvPr/>
        </p:nvPicPr>
        <p:blipFill rotWithShape="1">
          <a:blip r:embed="rId2">
            <a:extLst>
              <a:ext uri="{28A0092B-C50C-407E-A947-70E740481C1C}">
                <a14:useLocalDpi xmlns:a14="http://schemas.microsoft.com/office/drawing/2010/main" val="0"/>
              </a:ext>
            </a:extLst>
          </a:blip>
          <a:srcRect l="8760" r="42626" b="-2"/>
          <a:stretch/>
        </p:blipFill>
        <p:spPr>
          <a:xfrm>
            <a:off x="6127951" y="2159000"/>
            <a:ext cx="3145536" cy="3882362"/>
          </a:xfrm>
          <a:prstGeom prst="rect">
            <a:avLst/>
          </a:prstGeom>
        </p:spPr>
      </p:pic>
    </p:spTree>
    <p:extLst>
      <p:ext uri="{BB962C8B-B14F-4D97-AF65-F5344CB8AC3E}">
        <p14:creationId xmlns:p14="http://schemas.microsoft.com/office/powerpoint/2010/main" val="383087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descr="Cuatro caballas en una parrilla de barbacoa">
            <a:extLst>
              <a:ext uri="{FF2B5EF4-FFF2-40B4-BE49-F238E27FC236}">
                <a16:creationId xmlns:a16="http://schemas.microsoft.com/office/drawing/2014/main" id="{CFEAE0BF-7506-9265-3666-3F6F0DB794BA}"/>
              </a:ext>
            </a:extLst>
          </p:cNvPr>
          <p:cNvPicPr>
            <a:picLocks noChangeAspect="1"/>
          </p:cNvPicPr>
          <p:nvPr/>
        </p:nvPicPr>
        <p:blipFill rotWithShape="1">
          <a:blip r:embed="rId2"/>
          <a:srcRect t="6450" r="-1" b="-1"/>
          <a:stretch/>
        </p:blipFill>
        <p:spPr>
          <a:xfrm>
            <a:off x="4296867" y="5"/>
            <a:ext cx="4831627" cy="4520011"/>
          </a:xfrm>
          <a:custGeom>
            <a:avLst/>
            <a:gdLst/>
            <a:ahLst/>
            <a:cxnLst/>
            <a:rect l="l" t="t" r="r" b="b"/>
            <a:pathLst>
              <a:path w="4831627" h="4520011">
                <a:moveTo>
                  <a:pt x="0" y="0"/>
                </a:moveTo>
                <a:lnTo>
                  <a:pt x="4831627" y="0"/>
                </a:lnTo>
                <a:lnTo>
                  <a:pt x="1416677" y="4520011"/>
                </a:lnTo>
                <a:close/>
              </a:path>
            </a:pathLst>
          </a:custGeom>
        </p:spPr>
      </p:pic>
      <p:pic>
        <p:nvPicPr>
          <p:cNvPr id="8" name="Imagen 7" descr="Personas sentadas en una mesa&#10;&#10;Descripción generada automáticamente con confianza media">
            <a:extLst>
              <a:ext uri="{FF2B5EF4-FFF2-40B4-BE49-F238E27FC236}">
                <a16:creationId xmlns:a16="http://schemas.microsoft.com/office/drawing/2014/main" id="{D154A5D8-723A-6E00-CC4B-EF21A2D6E6F2}"/>
              </a:ext>
            </a:extLst>
          </p:cNvPr>
          <p:cNvPicPr>
            <a:picLocks noChangeAspect="1"/>
          </p:cNvPicPr>
          <p:nvPr/>
        </p:nvPicPr>
        <p:blipFill rotWithShape="1">
          <a:blip r:embed="rId3">
            <a:extLst>
              <a:ext uri="{28A0092B-C50C-407E-A947-70E740481C1C}">
                <a14:useLocalDpi xmlns:a14="http://schemas.microsoft.com/office/drawing/2010/main" val="0"/>
              </a:ext>
            </a:extLst>
          </a:blip>
          <a:srcRect r="10987"/>
          <a:stretch/>
        </p:blipFill>
        <p:spPr>
          <a:xfrm>
            <a:off x="4041994" y="-4"/>
            <a:ext cx="8139373" cy="6858000"/>
          </a:xfrm>
          <a:custGeom>
            <a:avLst/>
            <a:gdLst/>
            <a:ahLst/>
            <a:cxnLst/>
            <a:rect l="l" t="t" r="r" b="b"/>
            <a:pathLst>
              <a:path w="8139373" h="6858000">
                <a:moveTo>
                  <a:pt x="5181344" y="0"/>
                </a:moveTo>
                <a:lnTo>
                  <a:pt x="8139373" y="0"/>
                </a:lnTo>
                <a:lnTo>
                  <a:pt x="8139373" y="6858000"/>
                </a:lnTo>
                <a:lnTo>
                  <a:pt x="0" y="6858000"/>
                </a:lnTo>
                <a:close/>
              </a:path>
            </a:pathLst>
          </a:custGeom>
        </p:spPr>
      </p:pic>
      <p:sp>
        <p:nvSpPr>
          <p:cNvPr id="2" name="Título 1">
            <a:extLst>
              <a:ext uri="{FF2B5EF4-FFF2-40B4-BE49-F238E27FC236}">
                <a16:creationId xmlns:a16="http://schemas.microsoft.com/office/drawing/2014/main" id="{366E62B3-68F6-56B8-AB1E-86251217306C}"/>
              </a:ext>
            </a:extLst>
          </p:cNvPr>
          <p:cNvSpPr>
            <a:spLocks noGrp="1"/>
          </p:cNvSpPr>
          <p:nvPr>
            <p:ph type="title"/>
          </p:nvPr>
        </p:nvSpPr>
        <p:spPr>
          <a:xfrm>
            <a:off x="677334" y="1176489"/>
            <a:ext cx="3749061" cy="1508469"/>
          </a:xfrm>
        </p:spPr>
        <p:txBody>
          <a:bodyPr anchor="ctr">
            <a:normAutofit/>
          </a:bodyPr>
          <a:lstStyle/>
          <a:p>
            <a:r>
              <a:rPr lang="es-CL" sz="3200"/>
              <a:t>CAPACITACIONES </a:t>
            </a:r>
          </a:p>
        </p:txBody>
      </p:sp>
      <p:sp>
        <p:nvSpPr>
          <p:cNvPr id="15" name="Isosceles Triangle 14">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982CEEE2-20B0-C6A7-B382-31693DA61DB6}"/>
              </a:ext>
            </a:extLst>
          </p:cNvPr>
          <p:cNvSpPr>
            <a:spLocks noGrp="1"/>
          </p:cNvSpPr>
          <p:nvPr>
            <p:ph idx="1"/>
          </p:nvPr>
        </p:nvSpPr>
        <p:spPr>
          <a:xfrm>
            <a:off x="677334" y="2795618"/>
            <a:ext cx="3749061" cy="3005289"/>
          </a:xfrm>
        </p:spPr>
        <p:txBody>
          <a:bodyPr>
            <a:normAutofit lnSpcReduction="10000"/>
          </a:bodyPr>
          <a:lstStyle/>
          <a:p>
            <a:pPr>
              <a:lnSpc>
                <a:spcPct val="90000"/>
              </a:lnSpc>
            </a:pPr>
            <a:r>
              <a:rPr lang="es-CL" sz="1200" dirty="0"/>
              <a:t>EL AÑO 2017, RECIBIMOS VARIAS INVITACIONES DE LA SUBPESCA, DONDE NOS CAPACITARON COMO DIRIGENTES PARA PODER POSTULAR A LOS RECURSOS DE LA LEY DE PESCA  Y CAPACITAR A NUESTROS ASOCIADOS, ESTOS CURSOS QUE REALIZAMOS TUBIERON MUY BUENA ACEPATCION POR PARTE DE LOS TRABAJADORES, DONDE VARIOS EN TEMPORADAS BAJAS TRAJAN EN ESTOS RUBROS, TAMBIEN LOS AÑOS QUE POSTULABAMOS GANAMOS SIEMPRE LOS RECURSOS, LOS CURSOS QUE ALCANSAMOS A REALIZAR FUERON DE ELECTRICIDAD 2018 Y GASFITERIA 2019, Y QUEDAMOS ESTANCADOS PORQUE LLEGO LA PANDEMIA, QUEREMOS QUE EN LA NUEVA INICITIVA SEAN INCLUIDOS LOS RECURSOS PARA LOS TRABAJADORES Y EX TRABADORES, PERO TAMBIEN EXISTAN PARA LA FAMILIA DIRECTA DE LOS TRABAJADORES.</a:t>
            </a:r>
          </a:p>
        </p:txBody>
      </p:sp>
    </p:spTree>
    <p:extLst>
      <p:ext uri="{BB962C8B-B14F-4D97-AF65-F5344CB8AC3E}">
        <p14:creationId xmlns:p14="http://schemas.microsoft.com/office/powerpoint/2010/main" val="241961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763B638-69C7-3581-BF3E-0BB40FBF35CC}"/>
              </a:ext>
            </a:extLst>
          </p:cNvPr>
          <p:cNvSpPr>
            <a:spLocks noGrp="1"/>
          </p:cNvSpPr>
          <p:nvPr>
            <p:ph type="title"/>
          </p:nvPr>
        </p:nvSpPr>
        <p:spPr>
          <a:xfrm>
            <a:off x="7181723" y="609600"/>
            <a:ext cx="4512989" cy="2227730"/>
          </a:xfrm>
        </p:spPr>
        <p:txBody>
          <a:bodyPr anchor="ctr">
            <a:normAutofit/>
          </a:bodyPr>
          <a:lstStyle/>
          <a:p>
            <a:pPr>
              <a:lnSpc>
                <a:spcPct val="90000"/>
              </a:lnSpc>
            </a:pPr>
            <a:r>
              <a:rPr lang="es-CL" sz="2500" dirty="0">
                <a:solidFill>
                  <a:srgbClr val="FFFFFF"/>
                </a:solidFill>
              </a:rPr>
              <a:t>QUEREMOS SER RECONOCIDOS Y SER CONSIDERADOS COMO TRABAJO PESADO</a:t>
            </a:r>
          </a:p>
        </p:txBody>
      </p:sp>
      <p:pic>
        <p:nvPicPr>
          <p:cNvPr id="5" name="Imagen 4" descr="Diagrama&#10;&#10;Descripción generada automáticamente con confianza media">
            <a:extLst>
              <a:ext uri="{FF2B5EF4-FFF2-40B4-BE49-F238E27FC236}">
                <a16:creationId xmlns:a16="http://schemas.microsoft.com/office/drawing/2014/main" id="{58440D42-EDAE-C369-5BDE-66DE86BE2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18" y="1872953"/>
            <a:ext cx="3856774" cy="3258884"/>
          </a:xfrm>
          <a:prstGeom prst="rect">
            <a:avLst/>
          </a:prstGeom>
        </p:spPr>
      </p:pic>
      <p:sp>
        <p:nvSpPr>
          <p:cNvPr id="3" name="Marcador de contenido 2">
            <a:extLst>
              <a:ext uri="{FF2B5EF4-FFF2-40B4-BE49-F238E27FC236}">
                <a16:creationId xmlns:a16="http://schemas.microsoft.com/office/drawing/2014/main" id="{E930B518-9A23-06EC-2651-A047A9F07574}"/>
              </a:ext>
            </a:extLst>
          </p:cNvPr>
          <p:cNvSpPr>
            <a:spLocks noGrp="1"/>
          </p:cNvSpPr>
          <p:nvPr>
            <p:ph idx="1"/>
          </p:nvPr>
        </p:nvSpPr>
        <p:spPr>
          <a:xfrm>
            <a:off x="7181725" y="2837329"/>
            <a:ext cx="4512988" cy="3317938"/>
          </a:xfrm>
        </p:spPr>
        <p:txBody>
          <a:bodyPr anchor="t">
            <a:normAutofit/>
          </a:bodyPr>
          <a:lstStyle/>
          <a:p>
            <a:pPr>
              <a:lnSpc>
                <a:spcPct val="90000"/>
              </a:lnSpc>
            </a:pPr>
            <a:r>
              <a:rPr lang="es-CL" sz="1500" dirty="0">
                <a:solidFill>
                  <a:srgbClr val="FFFFFF"/>
                </a:solidFill>
              </a:rPr>
              <a:t>QUEREMOS QUE SEA INCORPORADO EN EL NUEVO PROYECTO DE LEY, TODOS LOS TRABAJADORES DE LA INDUSTRIA SE NOS DESCUENTEN POR TRABAJOS PESADOS DE LA LEY 19.404, YA QUE NOSOTROS ESTAMOS DIRECTAMENTE RELACIONADOS CON LA PESCA  Y SE NOS RECONOSCA QUE SOMOS LA CONTINUACION DE LA CADENA DE EXTRACCION Y QUE HEMOS TENIDO UN DESGASTE EXECIVO CON LAS CONDICIONES CLIMATICAS DE CALORES, FRIOS Y TRASNOCHES , SI BIEN LA EMPRESA SE PREOCUPAN DE ESTO ENTREGANDO SIEMPRE LOS ELEMENTOS DE EPP, IGUAL SE PORODUCE DESGASTE FISICO Y MENTAL.</a:t>
            </a:r>
          </a:p>
        </p:txBody>
      </p:sp>
    </p:spTree>
    <p:extLst>
      <p:ext uri="{BB962C8B-B14F-4D97-AF65-F5344CB8AC3E}">
        <p14:creationId xmlns:p14="http://schemas.microsoft.com/office/powerpoint/2010/main" val="335091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A28D61-75A6-F500-413F-3CA096D799CF}"/>
              </a:ext>
            </a:extLst>
          </p:cNvPr>
          <p:cNvSpPr>
            <a:spLocks noGrp="1"/>
          </p:cNvSpPr>
          <p:nvPr>
            <p:ph type="title"/>
          </p:nvPr>
        </p:nvSpPr>
        <p:spPr/>
        <p:txBody>
          <a:bodyPr/>
          <a:lstStyle/>
          <a:p>
            <a:r>
              <a:rPr lang="es-CL" dirty="0"/>
              <a:t>CONSEJOS ZONALES DE PESCA</a:t>
            </a:r>
          </a:p>
        </p:txBody>
      </p:sp>
      <p:sp>
        <p:nvSpPr>
          <p:cNvPr id="3" name="Marcador de contenido 2">
            <a:extLst>
              <a:ext uri="{FF2B5EF4-FFF2-40B4-BE49-F238E27FC236}">
                <a16:creationId xmlns:a16="http://schemas.microsoft.com/office/drawing/2014/main" id="{343507ED-9B4F-224D-BD1F-F2CE03AC75E2}"/>
              </a:ext>
            </a:extLst>
          </p:cNvPr>
          <p:cNvSpPr>
            <a:spLocks noGrp="1"/>
          </p:cNvSpPr>
          <p:nvPr>
            <p:ph idx="1"/>
          </p:nvPr>
        </p:nvSpPr>
        <p:spPr/>
        <p:txBody>
          <a:bodyPr/>
          <a:lstStyle/>
          <a:p>
            <a:r>
              <a:rPr lang="es-CL" dirty="0"/>
              <a:t>COMO REPRESENTANTE DE TRABAJADORES DE LA INDUSTRIA, ME GUSTARIA QUE LOS CONSEJOS ZONALES DE PESCA  A NIVEL NACIONAL TENGAN MAYOR INFLUENCIA E INGERENCIA, NO SOLO DAR ACOTACIONES, QUE AVECES NI SIQUIERA SON TOMADAS EN CUENTA, PARA CUALQUIER REFORMA DE LA NUEVA LEY DE PESCA DEBEMOS ESTAR PRESENTES, YA QUE NOSOTRO ESTAMOS SIEMPRE ATENTOS A CUIDAR Y DAR ESTABILIDAD A LOS CIENTOS DE FAMILIAS QUE DEPENDEN DE ESTA NUEVA LEY, DEBEN INCLUIRCE LOS CONCEJOS ZONALES CON MAYORE ATRIBUCIONES.</a:t>
            </a:r>
          </a:p>
          <a:p>
            <a:r>
              <a:rPr lang="es-CL" dirty="0"/>
              <a:t> </a:t>
            </a:r>
          </a:p>
        </p:txBody>
      </p:sp>
    </p:spTree>
    <p:extLst>
      <p:ext uri="{BB962C8B-B14F-4D97-AF65-F5344CB8AC3E}">
        <p14:creationId xmlns:p14="http://schemas.microsoft.com/office/powerpoint/2010/main" val="286385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18C8E-6742-E6C0-7723-7088CAF2375C}"/>
              </a:ext>
            </a:extLst>
          </p:cNvPr>
          <p:cNvSpPr>
            <a:spLocks noGrp="1"/>
          </p:cNvSpPr>
          <p:nvPr>
            <p:ph type="title"/>
          </p:nvPr>
        </p:nvSpPr>
        <p:spPr>
          <a:xfrm>
            <a:off x="677334" y="609600"/>
            <a:ext cx="8596668" cy="1320800"/>
          </a:xfrm>
        </p:spPr>
        <p:txBody>
          <a:bodyPr anchor="t">
            <a:normAutofit/>
          </a:bodyPr>
          <a:lstStyle/>
          <a:p>
            <a:pPr algn="ctr">
              <a:lnSpc>
                <a:spcPct val="90000"/>
              </a:lnSpc>
            </a:pPr>
            <a:r>
              <a:rPr lang="es-CL" sz="2800" dirty="0"/>
              <a:t>APLICACIÓN DE TECNOLOGIA PARA CUIDAR EL RECURSO</a:t>
            </a:r>
            <a:br>
              <a:rPr lang="es-CL" sz="2800" dirty="0"/>
            </a:br>
            <a:endParaRPr lang="es-CL" sz="2800" dirty="0"/>
          </a:p>
        </p:txBody>
      </p:sp>
      <p:sp>
        <p:nvSpPr>
          <p:cNvPr id="3" name="Marcador de contenido 2">
            <a:extLst>
              <a:ext uri="{FF2B5EF4-FFF2-40B4-BE49-F238E27FC236}">
                <a16:creationId xmlns:a16="http://schemas.microsoft.com/office/drawing/2014/main" id="{F7FD1F57-A46F-A538-6B02-188EFBEF545F}"/>
              </a:ext>
            </a:extLst>
          </p:cNvPr>
          <p:cNvSpPr>
            <a:spLocks noGrp="1"/>
          </p:cNvSpPr>
          <p:nvPr>
            <p:ph idx="1"/>
          </p:nvPr>
        </p:nvSpPr>
        <p:spPr>
          <a:xfrm>
            <a:off x="677334" y="2160589"/>
            <a:ext cx="3957349" cy="3749323"/>
          </a:xfrm>
        </p:spPr>
        <p:txBody>
          <a:bodyPr>
            <a:normAutofit fontScale="92500"/>
          </a:bodyPr>
          <a:lstStyle/>
          <a:p>
            <a:r>
              <a:rPr lang="es-CL" dirty="0"/>
              <a:t>COMO TRABAJADORES QUEREMOS QUE SE MANTENGAN LOS IMPLEMENTOS TECNOLOGICOS Y FISCALIZACIONES DE LAS AUTORIDADES EN LAS LANCHAS ARTESANALES :</a:t>
            </a:r>
          </a:p>
          <a:p>
            <a:r>
              <a:rPr lang="es-CL" dirty="0"/>
              <a:t>POSECIONADORES SATELITALES</a:t>
            </a:r>
          </a:p>
          <a:p>
            <a:r>
              <a:rPr lang="es-CL" dirty="0"/>
              <a:t>CAMARAS A BORDO</a:t>
            </a:r>
          </a:p>
          <a:p>
            <a:r>
              <a:rPr lang="es-CL" dirty="0"/>
              <a:t>OBSERVADORE CIENTIFICOS DE IFOP</a:t>
            </a:r>
          </a:p>
          <a:p>
            <a:r>
              <a:rPr lang="es-CL" dirty="0"/>
              <a:t>100% LA CERTIFICACION DE SERNAPESCA EN LOS DESEMBARQUES</a:t>
            </a:r>
          </a:p>
        </p:txBody>
      </p:sp>
      <p:pic>
        <p:nvPicPr>
          <p:cNvPr id="5" name="Imagen 4">
            <a:extLst>
              <a:ext uri="{FF2B5EF4-FFF2-40B4-BE49-F238E27FC236}">
                <a16:creationId xmlns:a16="http://schemas.microsoft.com/office/drawing/2014/main" id="{FEEC0B3A-3466-8B1E-73EE-A341226BF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137" y="2159331"/>
            <a:ext cx="4204989" cy="3206917"/>
          </a:xfrm>
          <a:prstGeom prst="rect">
            <a:avLst/>
          </a:prstGeom>
        </p:spPr>
      </p:pic>
    </p:spTree>
    <p:extLst>
      <p:ext uri="{BB962C8B-B14F-4D97-AF65-F5344CB8AC3E}">
        <p14:creationId xmlns:p14="http://schemas.microsoft.com/office/powerpoint/2010/main" val="401188826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326</TotalTime>
  <Words>875</Words>
  <Application>Microsoft Office PowerPoint</Application>
  <PresentationFormat>Panorámica</PresentationFormat>
  <Paragraphs>23</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Faceta</vt:lpstr>
      <vt:lpstr>PRESENTACION TRABAJADORES DE LA INDUSTRIA PLANTA CORRAL</vt:lpstr>
      <vt:lpstr>EVOLUCION EN EL TIEMPO </vt:lpstr>
      <vt:lpstr>AÑO 2012</vt:lpstr>
      <vt:lpstr>ACTUALIDAD </vt:lpstr>
      <vt:lpstr>MEDIO AMBIENTE </vt:lpstr>
      <vt:lpstr>CAPACITACIONES </vt:lpstr>
      <vt:lpstr>QUEREMOS SER RECONOCIDOS Y SER CONSIDERADOS COMO TRABAJO PESADO</vt:lpstr>
      <vt:lpstr>CONSEJOS ZONALES DE PESCA</vt:lpstr>
      <vt:lpstr>APLICACIÓN DE TECNOLOGIA PARA CUIDAR EL RECURSO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TRABAJADORES DE LA INDUSTRIA PLANTA CORRAL</dc:title>
  <dc:creator>Sindicato Corral</dc:creator>
  <cp:lastModifiedBy>Sindicato Corral</cp:lastModifiedBy>
  <cp:revision>18</cp:revision>
  <dcterms:created xsi:type="dcterms:W3CDTF">2023-01-26T23:25:10Z</dcterms:created>
  <dcterms:modified xsi:type="dcterms:W3CDTF">2023-01-27T14:47:31Z</dcterms:modified>
</cp:coreProperties>
</file>